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9" r:id="rId3"/>
    <p:sldId id="289" r:id="rId4"/>
    <p:sldId id="286" r:id="rId5"/>
    <p:sldId id="258" r:id="rId6"/>
    <p:sldId id="281" r:id="rId7"/>
    <p:sldId id="282" r:id="rId8"/>
    <p:sldId id="287" r:id="rId9"/>
    <p:sldId id="270" r:id="rId10"/>
    <p:sldId id="298" r:id="rId11"/>
    <p:sldId id="299" r:id="rId12"/>
    <p:sldId id="290" r:id="rId13"/>
    <p:sldId id="293" r:id="rId14"/>
    <p:sldId id="291" r:id="rId15"/>
    <p:sldId id="283" r:id="rId16"/>
    <p:sldId id="288" r:id="rId17"/>
    <p:sldId id="292" r:id="rId18"/>
    <p:sldId id="296" r:id="rId19"/>
    <p:sldId id="264" r:id="rId20"/>
    <p:sldId id="267" r:id="rId21"/>
    <p:sldId id="268" r:id="rId22"/>
    <p:sldId id="276" r:id="rId23"/>
    <p:sldId id="275" r:id="rId24"/>
    <p:sldId id="261" r:id="rId25"/>
    <p:sldId id="269" r:id="rId26"/>
    <p:sldId id="280" r:id="rId27"/>
    <p:sldId id="284" r:id="rId28"/>
    <p:sldId id="277" r:id="rId2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1"/>
    <p:restoredTop sz="86420"/>
  </p:normalViewPr>
  <p:slideViewPr>
    <p:cSldViewPr snapToGrid="0" snapToObjects="1">
      <p:cViewPr varScale="1">
        <p:scale>
          <a:sx n="96" d="100"/>
          <a:sy n="96" d="100"/>
        </p:scale>
        <p:origin x="528" y="168"/>
      </p:cViewPr>
      <p:guideLst/>
    </p:cSldViewPr>
  </p:slideViewPr>
  <p:outlineViewPr>
    <p:cViewPr>
      <p:scale>
        <a:sx n="33" d="100"/>
        <a:sy n="33" d="100"/>
      </p:scale>
      <p:origin x="0" y="-36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5A510-6939-F84A-9CB0-AECF18CAC20B}" type="datetimeFigureOut">
              <a:rPr lang="da-DK" smtClean="0"/>
              <a:t>22.09.2026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6B2B4-A213-524C-8BDF-214144887B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2780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6B2B4-A213-524C-8BDF-214144887BF6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9188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6B2B4-A213-524C-8BDF-214144887BF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2752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6B2B4-A213-524C-8BDF-214144887BF6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3371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6B2B4-A213-524C-8BDF-214144887BF6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2144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6B2B4-A213-524C-8BDF-214144887BF6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7716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6B2B4-A213-524C-8BDF-214144887BF6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2468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6B2B4-A213-524C-8BDF-214144887BF6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3604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6B2B4-A213-524C-8BDF-214144887BF6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4441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6B2B4-A213-524C-8BDF-214144887BF6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3631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6B2B4-A213-524C-8BDF-214144887BF6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6532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51F3F7-7925-EA41-B539-D1DCBFD4BD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109F1AB-561D-104A-AF82-87F9BA87A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4229A15-2089-7840-9E6C-5E6ED3509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2BA6F-5DAF-2644-B20B-C87A2892BBA5}" type="datetimeFigureOut">
              <a:rPr lang="da-DK" smtClean="0"/>
              <a:t>22.09.2026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8478911-BA10-BA4B-9D9E-9894863C9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4C68CB3-CE8D-FA4C-B5A1-01B65F623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BE3A7-0420-BE41-8CA1-CA803C2EC4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9636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0C30EC-1CF6-E449-B196-71BFBFD4D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F31301-9FD4-A14E-B817-1B225002A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9C28282-4C5B-AD4F-97F1-58EC9320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2BA6F-5DAF-2644-B20B-C87A2892BBA5}" type="datetimeFigureOut">
              <a:rPr lang="da-DK" smtClean="0"/>
              <a:t>22.09.2026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F4B4415-2C06-2E4A-ABA8-5A65B6A18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76D5F53-E61C-9F4A-9FC6-03C65B807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BE3A7-0420-BE41-8CA1-CA803C2EC4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014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BB06AB-DA5C-3E49-AE43-D9D963EA6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8430A6F-7DF3-BF42-9F49-60EDE3422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EE8DC8F-3EC1-E94E-84A3-B802F0422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2BA6F-5DAF-2644-B20B-C87A2892BBA5}" type="datetimeFigureOut">
              <a:rPr lang="da-DK" smtClean="0"/>
              <a:t>22.09.2026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785E9C-0074-DC46-B3B1-93FD87E05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72E8DC-2886-D34D-93F5-B2E4CE5E3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BE3A7-0420-BE41-8CA1-CA803C2EC4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7980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E435C1-2AF5-8449-A8FE-3AF2160CA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64674E-FC8D-D847-B1FB-4C2E4835FE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E193E8F-6C50-F742-B23B-59E18C28A0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FAC4B06-A52F-2C45-87DA-8D1FB1586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2BA6F-5DAF-2644-B20B-C87A2892BBA5}" type="datetimeFigureOut">
              <a:rPr lang="da-DK" smtClean="0"/>
              <a:t>22.09.2026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588F626-57BF-C64D-A3B0-D4EDAB1F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07C18A1-E1E3-404A-8989-D827C9D43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BE3A7-0420-BE41-8CA1-CA803C2EC4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0289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80BC67-5829-6640-A0CF-C68D2F6B0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CEAD741-11AF-1748-B30D-62CFA260A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D9D6E72-4F1F-A247-A1A9-CEE3F0A1B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B6EEBFA-3257-1247-A977-679FAC80D2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0E8BFE6-3D7C-144A-9B75-4E0ED6898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BDBEFA9-A4B8-A24D-843E-4C11283BD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2BA6F-5DAF-2644-B20B-C87A2892BBA5}" type="datetimeFigureOut">
              <a:rPr lang="da-DK" smtClean="0"/>
              <a:t>22.09.2026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9135022-BB20-9046-BB15-E40A7992F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AC97FAF-59E0-0E4B-B301-13DA9C3C5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BE3A7-0420-BE41-8CA1-CA803C2EC4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109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2E9A3F-B57B-504D-B3D2-8DC64AA06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6FCB02D-7739-8341-B6BF-4F1055BE7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2BA6F-5DAF-2644-B20B-C87A2892BBA5}" type="datetimeFigureOut">
              <a:rPr lang="da-DK" smtClean="0"/>
              <a:t>22.09.2026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8EEB5E1-9C9F-2D43-9C86-77C6CCB49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5B7BAA5-8712-E241-94EB-630CF10D0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BE3A7-0420-BE41-8CA1-CA803C2EC4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9355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7FCD9DD-DED5-6543-A4BB-3A0016480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2BA6F-5DAF-2644-B20B-C87A2892BBA5}" type="datetimeFigureOut">
              <a:rPr lang="da-DK" smtClean="0"/>
              <a:t>22.09.2026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73DE54D-DBED-D243-AB02-89F062855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00A03B6-15CD-6949-A788-11A94D0B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BE3A7-0420-BE41-8CA1-CA803C2EC4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5647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C951B9-88AD-804D-BF91-7B88E2C93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58028F8-36BB-1F4F-AC49-6B96C3665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823FF6E-76AC-1F47-8F22-95B533B9D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817C608-B79E-5C48-8136-F8E85E0DF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2BA6F-5DAF-2644-B20B-C87A2892BBA5}" type="datetimeFigureOut">
              <a:rPr lang="da-DK" smtClean="0"/>
              <a:t>22.09.2026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59B6CDE-3C04-504E-973A-8378FB319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7F237ED-34D9-684E-8918-C7678EE05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BE3A7-0420-BE41-8CA1-CA803C2EC4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0126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B3C974-B685-4D4E-889B-0DC2BF8CC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6A528D3-E77A-7948-A320-F7C47FB3D4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C9F88FC-3B23-8B4B-981D-AE72AC243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4DF5B98-796B-C041-8FD7-AAF4A1B7F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2BA6F-5DAF-2644-B20B-C87A2892BBA5}" type="datetimeFigureOut">
              <a:rPr lang="da-DK" smtClean="0"/>
              <a:t>22.09.2026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981972E-EEBE-E645-AF3D-2F52C6A58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F6BFD70-557E-4548-8127-BEDAA94C8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BE3A7-0420-BE41-8CA1-CA803C2EC4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037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066343-C841-BB48-B457-70CD59FEF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EA5B2E6-B48E-504E-BC68-B01CB9BE85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3E46E3-D9F6-6C4F-8354-BA309E730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2BA6F-5DAF-2644-B20B-C87A2892BBA5}" type="datetimeFigureOut">
              <a:rPr lang="da-DK" smtClean="0"/>
              <a:t>22.09.2026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D43F387-7057-3C4E-92C9-35F2D19BE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6D289CE-9A44-7240-A6EF-1C33D3201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BE3A7-0420-BE41-8CA1-CA803C2EC4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8453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099890B-CBB0-EE46-BC7C-EA7C17A5AA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D43E8CC-6BC5-BA4D-B0CF-956911E671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2C0E8FA-AA93-B249-BEF1-D23F1C5FF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2BA6F-5DAF-2644-B20B-C87A2892BBA5}" type="datetimeFigureOut">
              <a:rPr lang="da-DK" smtClean="0"/>
              <a:t>22.09.2026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8794512-504E-144C-8320-108970097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2FDA5F6-6F61-C744-9100-756968F8D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BE3A7-0420-BE41-8CA1-CA803C2EC4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2206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59722D1-6735-9D44-8FC8-8B39678FC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82B4D91-B978-F440-BCA9-7DC3EB681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D2BC261-E1E9-0A41-A778-207BD19DF8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2BA6F-5DAF-2644-B20B-C87A2892BBA5}" type="datetimeFigureOut">
              <a:rPr lang="da-DK" smtClean="0"/>
              <a:t>22.09.2026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3CDD5C-619F-A544-957B-058A2A0B85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3AC11DB-D26D-3849-A8AD-4A41A0F96D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BE3A7-0420-BE41-8CA1-CA803C2EC4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626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http://your-next-move.com/wp-content/uploads/2023/02/Your_next_move_logo.p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http://your-next-move.com/wp-content/uploads/2023/02/Your_next_move_logo.p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http://your-next-move.com/wp-content/uploads/2023/02/Your_next_move_logo.pn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http://your-next-move.com/wp-content/uploads/2023/02/Your_next_move_logo.p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http://your-next-move.com/wp-content/uploads/2023/02/Your_next_move_logo.pn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http://your-next-move.com/wp-content/uploads/2023/02/Your_next_move_logo.p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http://your-next-move.com/wp-content/uploads/2023/02/Your_next_move_logo.pn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http://your-next-move.com/wp-content/uploads/2023/02/Your_next_move_logo.pn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http://your-next-move.com/wp-content/uploads/2023/02/Your_next_move_logo.pn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iff"/><Relationship Id="rId3" Type="http://schemas.openxmlformats.org/officeDocument/2006/relationships/image" Target="../media/image1.png"/><Relationship Id="rId7" Type="http://schemas.openxmlformats.org/officeDocument/2006/relationships/image" Target="../media/image11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10" Type="http://schemas.openxmlformats.org/officeDocument/2006/relationships/image" Target="../media/image14.tiff"/><Relationship Id="rId4" Type="http://schemas.openxmlformats.org/officeDocument/2006/relationships/image" Target="http://your-next-move.com/wp-content/uploads/2023/02/Your_next_move_logo.png" TargetMode="External"/><Relationship Id="rId9" Type="http://schemas.openxmlformats.org/officeDocument/2006/relationships/image" Target="../media/image13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http://your-next-move.com/wp-content/uploads/2023/02/Your_next_move_logo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00743144-4BB2-4543-9708-1FDF247B4A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13289"/>
            <a:ext cx="9144000" cy="2387600"/>
          </a:xfrm>
        </p:spPr>
        <p:txBody>
          <a:bodyPr>
            <a:normAutofit/>
          </a:bodyPr>
          <a:lstStyle/>
          <a:p>
            <a:r>
              <a:rPr lang="da-DK" sz="4800" dirty="0" err="1">
                <a:latin typeface="Arial" panose="020B0604020202020204" pitchFamily="34" charset="0"/>
                <a:cs typeface="Arial" panose="020B0604020202020204" pitchFamily="34" charset="0"/>
              </a:rPr>
              <a:t>Powerjobsøgerne</a:t>
            </a:r>
            <a:r>
              <a:rPr lang="da-DK" sz="4800" dirty="0">
                <a:latin typeface="Arial" panose="020B0604020202020204" pitchFamily="34" charset="0"/>
                <a:cs typeface="Arial" panose="020B0604020202020204" pitchFamily="34" charset="0"/>
              </a:rPr>
              <a:t> Rødovre</a:t>
            </a:r>
          </a:p>
        </p:txBody>
      </p:sp>
      <p:sp>
        <p:nvSpPr>
          <p:cNvPr id="7" name="Undertitel 6">
            <a:extLst>
              <a:ext uri="{FF2B5EF4-FFF2-40B4-BE49-F238E27FC236}">
                <a16:creationId xmlns:a16="http://schemas.microsoft.com/office/drawing/2014/main" id="{356EE452-0E1C-C44E-AB52-E51A525F4F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>
              <a:latin typeface="Century Gothic" panose="020B0502020202020204" pitchFamily="34" charset="0"/>
            </a:endParaRPr>
          </a:p>
          <a:p>
            <a:r>
              <a:rPr lang="da-DK" sz="3200" dirty="0">
                <a:latin typeface="Arial" panose="020B0604020202020204" pitchFamily="34" charset="0"/>
                <a:cs typeface="Arial" panose="020B0604020202020204" pitchFamily="34" charset="0"/>
              </a:rPr>
              <a:t>Torsdag d. 24.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516854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672BBB5-ED88-B447-8337-3ACA00211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722" y="1887067"/>
            <a:ext cx="9144000" cy="2387600"/>
          </a:xfrm>
        </p:spPr>
        <p:txBody>
          <a:bodyPr>
            <a:normAutofit/>
          </a:bodyPr>
          <a:lstStyle/>
          <a:p>
            <a:r>
              <a:rPr lang="da-DK" sz="48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Planlæg din dag – </a:t>
            </a:r>
            <a:b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og få overskud og energi”</a:t>
            </a:r>
            <a:endParaRPr lang="da-DK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83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672BBB5-ED88-B447-8337-3ACA00211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7697" y="2163762"/>
            <a:ext cx="8559903" cy="2024348"/>
          </a:xfrm>
        </p:spPr>
        <p:txBody>
          <a:bodyPr>
            <a:normAutofit fontScale="90000"/>
          </a:bodyPr>
          <a:lstStyle/>
          <a:p>
            <a:r>
              <a:rPr lang="da-DK" sz="4800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da-DK" sz="4400" b="1" dirty="0">
                <a:latin typeface="Arial" panose="020B0604020202020204" pitchFamily="34" charset="0"/>
                <a:cs typeface="Arial" panose="020B0604020202020204" pitchFamily="34" charset="0"/>
              </a:rPr>
              <a:t>Føler du at du styrer din dag –</a:t>
            </a:r>
            <a:br>
              <a:rPr lang="da-DK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4400" b="1" dirty="0">
                <a:latin typeface="Arial" panose="020B0604020202020204" pitchFamily="34" charset="0"/>
                <a:cs typeface="Arial" panose="020B0604020202020204" pitchFamily="34" charset="0"/>
              </a:rPr>
              <a:t>eller er det dagen der styrer dig?</a:t>
            </a:r>
            <a: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da-DK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096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672BBB5-ED88-B447-8337-3ACA00211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6062" y="2905462"/>
            <a:ext cx="8248602" cy="881360"/>
          </a:xfrm>
        </p:spPr>
        <p:txBody>
          <a:bodyPr>
            <a:normAutofit fontScale="90000"/>
          </a:bodyPr>
          <a:lstStyle/>
          <a:p>
            <a:r>
              <a:rPr lang="da-DK" sz="4800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da-DK" sz="4400" b="1" dirty="0">
                <a:latin typeface="Arial" panose="020B0604020202020204" pitchFamily="34" charset="0"/>
                <a:cs typeface="Arial" panose="020B0604020202020204" pitchFamily="34" charset="0"/>
              </a:rPr>
              <a:t>Hvordan bruger du din tid?</a:t>
            </a:r>
            <a: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da-DK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65774D80-40BA-8245-88B9-FEAC99B685BC}"/>
              </a:ext>
            </a:extLst>
          </p:cNvPr>
          <p:cNvSpPr txBox="1"/>
          <p:nvPr/>
        </p:nvSpPr>
        <p:spPr>
          <a:xfrm>
            <a:off x="1987491" y="218162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8000" dirty="0"/>
              <a:t>?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F60E9825-1070-3E4D-A475-2584E741268D}"/>
              </a:ext>
            </a:extLst>
          </p:cNvPr>
          <p:cNvSpPr txBox="1"/>
          <p:nvPr/>
        </p:nvSpPr>
        <p:spPr>
          <a:xfrm>
            <a:off x="9694143" y="689292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8000" dirty="0"/>
              <a:t>?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8EC5DC96-B846-F345-A12A-594E3BD29B9B}"/>
              </a:ext>
            </a:extLst>
          </p:cNvPr>
          <p:cNvSpPr txBox="1"/>
          <p:nvPr/>
        </p:nvSpPr>
        <p:spPr>
          <a:xfrm>
            <a:off x="10323778" y="2385961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8000" dirty="0"/>
              <a:t>?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C9080E58-6962-3540-9964-3E9051A15354}"/>
              </a:ext>
            </a:extLst>
          </p:cNvPr>
          <p:cNvSpPr txBox="1"/>
          <p:nvPr/>
        </p:nvSpPr>
        <p:spPr>
          <a:xfrm>
            <a:off x="3727361" y="879881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8000" dirty="0"/>
              <a:t>?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274B1D7F-202C-D041-865E-27DA9861864A}"/>
              </a:ext>
            </a:extLst>
          </p:cNvPr>
          <p:cNvSpPr txBox="1"/>
          <p:nvPr/>
        </p:nvSpPr>
        <p:spPr>
          <a:xfrm>
            <a:off x="6843955" y="5053818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8000" dirty="0"/>
              <a:t>?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05B3B8E8-AC6C-B843-8DD9-AD90F9257D66}"/>
              </a:ext>
            </a:extLst>
          </p:cNvPr>
          <p:cNvSpPr txBox="1"/>
          <p:nvPr/>
        </p:nvSpPr>
        <p:spPr>
          <a:xfrm>
            <a:off x="7436026" y="390773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8000" dirty="0"/>
              <a:t>?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BEC7FCFE-0F02-9F42-B316-C5B81CE5EB83}"/>
              </a:ext>
            </a:extLst>
          </p:cNvPr>
          <p:cNvSpPr txBox="1"/>
          <p:nvPr/>
        </p:nvSpPr>
        <p:spPr>
          <a:xfrm>
            <a:off x="1217738" y="1635958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8000" dirty="0"/>
              <a:t>?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E23E0240-6C78-6D41-B5D5-2FEE7A94DD90}"/>
              </a:ext>
            </a:extLst>
          </p:cNvPr>
          <p:cNvSpPr txBox="1"/>
          <p:nvPr/>
        </p:nvSpPr>
        <p:spPr>
          <a:xfrm>
            <a:off x="8074654" y="4041725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8000" dirty="0"/>
              <a:t>?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E66D762B-0D8E-214A-BCB1-F383F6052064}"/>
              </a:ext>
            </a:extLst>
          </p:cNvPr>
          <p:cNvSpPr txBox="1"/>
          <p:nvPr/>
        </p:nvSpPr>
        <p:spPr>
          <a:xfrm>
            <a:off x="4373217" y="4032454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8000" dirty="0"/>
              <a:t>?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B13B64E1-FD0D-9744-9B19-D2802A44DEF3}"/>
              </a:ext>
            </a:extLst>
          </p:cNvPr>
          <p:cNvSpPr txBox="1"/>
          <p:nvPr/>
        </p:nvSpPr>
        <p:spPr>
          <a:xfrm>
            <a:off x="1240080" y="4408983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8000" dirty="0"/>
              <a:t>?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3E0B8575-19AD-C64A-B7F9-18216D641A3E}"/>
              </a:ext>
            </a:extLst>
          </p:cNvPr>
          <p:cNvSpPr txBox="1"/>
          <p:nvPr/>
        </p:nvSpPr>
        <p:spPr>
          <a:xfrm>
            <a:off x="5756282" y="1212542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8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8095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75EC2694-8752-DF47-AC9A-2C241BF559C0}"/>
              </a:ext>
            </a:extLst>
          </p:cNvPr>
          <p:cNvSpPr txBox="1"/>
          <p:nvPr/>
        </p:nvSpPr>
        <p:spPr>
          <a:xfrm>
            <a:off x="3295541" y="5071775"/>
            <a:ext cx="4476984" cy="5847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Energidrænende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9F0F1947-1EF9-BB4B-B912-EF9FCC616C45}"/>
              </a:ext>
            </a:extLst>
          </p:cNvPr>
          <p:cNvSpPr txBox="1"/>
          <p:nvPr/>
        </p:nvSpPr>
        <p:spPr>
          <a:xfrm>
            <a:off x="3295541" y="2090466"/>
            <a:ext cx="4476984" cy="5847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Overspringshandlinger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87AA1122-2A8C-3F48-8193-E84865C5954C}"/>
              </a:ext>
            </a:extLst>
          </p:cNvPr>
          <p:cNvSpPr txBox="1"/>
          <p:nvPr/>
        </p:nvSpPr>
        <p:spPr>
          <a:xfrm>
            <a:off x="3295541" y="3310245"/>
            <a:ext cx="4476984" cy="1077218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Uden indflydelse – accept – et vilkår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2183B228-5352-CF43-AD7C-F4493EB8DED9}"/>
              </a:ext>
            </a:extLst>
          </p:cNvPr>
          <p:cNvSpPr txBox="1"/>
          <p:nvPr/>
        </p:nvSpPr>
        <p:spPr>
          <a:xfrm>
            <a:off x="3295541" y="867545"/>
            <a:ext cx="4476984" cy="5847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Tilfældigt</a:t>
            </a:r>
          </a:p>
        </p:txBody>
      </p:sp>
    </p:spTree>
    <p:extLst>
      <p:ext uri="{BB962C8B-B14F-4D97-AF65-F5344CB8AC3E}">
        <p14:creationId xmlns:p14="http://schemas.microsoft.com/office/powerpoint/2010/main" val="169892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C8EF68DE-D592-9944-8F1A-9B7C4A2B6287}"/>
              </a:ext>
            </a:extLst>
          </p:cNvPr>
          <p:cNvSpPr txBox="1"/>
          <p:nvPr/>
        </p:nvSpPr>
        <p:spPr>
          <a:xfrm>
            <a:off x="1558009" y="2217162"/>
            <a:ext cx="93602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800" b="1" i="1" dirty="0">
                <a:latin typeface="Bradley Hand" pitchFamily="2" charset="77"/>
              </a:rPr>
              <a:t>”The </a:t>
            </a:r>
            <a:r>
              <a:rPr lang="da-DK" sz="4800" b="1" i="1" dirty="0" err="1">
                <a:latin typeface="Bradley Hand" pitchFamily="2" charset="77"/>
              </a:rPr>
              <a:t>hardest</a:t>
            </a:r>
            <a:r>
              <a:rPr lang="da-DK" sz="4800" b="1" i="1" dirty="0">
                <a:latin typeface="Bradley Hand" pitchFamily="2" charset="77"/>
              </a:rPr>
              <a:t> job </a:t>
            </a:r>
            <a:r>
              <a:rPr lang="da-DK" sz="4800" b="1" i="1" dirty="0" err="1">
                <a:latin typeface="Bradley Hand" pitchFamily="2" charset="77"/>
              </a:rPr>
              <a:t>you</a:t>
            </a:r>
            <a:r>
              <a:rPr lang="da-DK" sz="4800" b="1" i="1" dirty="0">
                <a:latin typeface="Bradley Hand" pitchFamily="2" charset="77"/>
              </a:rPr>
              <a:t> </a:t>
            </a:r>
            <a:r>
              <a:rPr lang="da-DK" sz="4800" b="1" i="1" dirty="0" err="1">
                <a:latin typeface="Bradley Hand" pitchFamily="2" charset="77"/>
              </a:rPr>
              <a:t>will</a:t>
            </a:r>
            <a:r>
              <a:rPr lang="da-DK" sz="4800" b="1" i="1" dirty="0">
                <a:latin typeface="Bradley Hand" pitchFamily="2" charset="77"/>
              </a:rPr>
              <a:t> </a:t>
            </a:r>
            <a:r>
              <a:rPr lang="da-DK" sz="4800" b="1" i="1" dirty="0" err="1">
                <a:latin typeface="Bradley Hand" pitchFamily="2" charset="77"/>
              </a:rPr>
              <a:t>ever</a:t>
            </a:r>
            <a:r>
              <a:rPr lang="da-DK" sz="4800" b="1" i="1" dirty="0">
                <a:latin typeface="Bradley Hand" pitchFamily="2" charset="77"/>
              </a:rPr>
              <a:t> </a:t>
            </a:r>
            <a:r>
              <a:rPr lang="da-DK" sz="4800" b="1" i="1" dirty="0" err="1">
                <a:latin typeface="Bradley Hand" pitchFamily="2" charset="77"/>
              </a:rPr>
              <a:t>get</a:t>
            </a:r>
            <a:r>
              <a:rPr lang="da-DK" sz="4800" b="1" i="1" dirty="0">
                <a:latin typeface="Bradley Hand" pitchFamily="2" charset="77"/>
              </a:rPr>
              <a:t> –</a:t>
            </a:r>
          </a:p>
          <a:p>
            <a:r>
              <a:rPr lang="da-DK" sz="4800" b="1" i="1" dirty="0">
                <a:latin typeface="Bradley Hand" pitchFamily="2" charset="77"/>
              </a:rPr>
              <a:t>is </a:t>
            </a:r>
            <a:r>
              <a:rPr lang="da-DK" sz="4800" b="1" i="1" dirty="0" err="1">
                <a:latin typeface="Bradley Hand" pitchFamily="2" charset="77"/>
              </a:rPr>
              <a:t>looking</a:t>
            </a:r>
            <a:r>
              <a:rPr lang="da-DK" sz="4800" b="1" i="1" dirty="0">
                <a:latin typeface="Bradley Hand" pitchFamily="2" charset="77"/>
              </a:rPr>
              <a:t> for a new job”</a:t>
            </a:r>
          </a:p>
        </p:txBody>
      </p:sp>
    </p:spTree>
    <p:extLst>
      <p:ext uri="{BB962C8B-B14F-4D97-AF65-F5344CB8AC3E}">
        <p14:creationId xmlns:p14="http://schemas.microsoft.com/office/powerpoint/2010/main" val="2650266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 dirty="0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4B26112-924E-CB42-A529-62095CCB2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90729" cy="1325563"/>
          </a:xfrm>
        </p:spPr>
        <p:txBody>
          <a:bodyPr>
            <a:normAutofit fontScale="90000"/>
          </a:bodyPr>
          <a:lstStyle/>
          <a:p>
            <a:br>
              <a:rPr lang="da-DK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36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da-DK" sz="3600" dirty="0">
                <a:latin typeface="Bradley Hand" pitchFamily="2" charset="77"/>
                <a:cs typeface="Arial" panose="020B0604020202020204" pitchFamily="34" charset="0"/>
              </a:rPr>
              <a:t>The </a:t>
            </a:r>
            <a:r>
              <a:rPr lang="da-DK" sz="3600" dirty="0" err="1">
                <a:latin typeface="Bradley Hand" pitchFamily="2" charset="77"/>
                <a:cs typeface="Arial" panose="020B0604020202020204" pitchFamily="34" charset="0"/>
              </a:rPr>
              <a:t>hardest</a:t>
            </a:r>
            <a:r>
              <a:rPr lang="da-DK" sz="3600" dirty="0">
                <a:latin typeface="Bradley Hand" pitchFamily="2" charset="77"/>
                <a:cs typeface="Arial" panose="020B0604020202020204" pitchFamily="34" charset="0"/>
              </a:rPr>
              <a:t> job </a:t>
            </a:r>
            <a:r>
              <a:rPr lang="da-DK" sz="3600" dirty="0" err="1">
                <a:latin typeface="Bradley Hand" pitchFamily="2" charset="77"/>
                <a:cs typeface="Arial" panose="020B0604020202020204" pitchFamily="34" charset="0"/>
              </a:rPr>
              <a:t>you</a:t>
            </a:r>
            <a:r>
              <a:rPr lang="da-DK" sz="3600" dirty="0">
                <a:latin typeface="Bradley Hand" pitchFamily="2" charset="77"/>
                <a:cs typeface="Arial" panose="020B0604020202020204" pitchFamily="34" charset="0"/>
              </a:rPr>
              <a:t> </a:t>
            </a:r>
            <a:r>
              <a:rPr lang="da-DK" sz="3600" dirty="0" err="1">
                <a:latin typeface="Bradley Hand" pitchFamily="2" charset="77"/>
                <a:cs typeface="Arial" panose="020B0604020202020204" pitchFamily="34" charset="0"/>
              </a:rPr>
              <a:t>will</a:t>
            </a:r>
            <a:r>
              <a:rPr lang="da-DK" sz="3600" dirty="0">
                <a:latin typeface="Bradley Hand" pitchFamily="2" charset="77"/>
                <a:cs typeface="Arial" panose="020B0604020202020204" pitchFamily="34" charset="0"/>
              </a:rPr>
              <a:t> </a:t>
            </a:r>
            <a:r>
              <a:rPr lang="da-DK" sz="3600" dirty="0" err="1">
                <a:latin typeface="Bradley Hand" pitchFamily="2" charset="77"/>
                <a:cs typeface="Arial" panose="020B0604020202020204" pitchFamily="34" charset="0"/>
              </a:rPr>
              <a:t>ever</a:t>
            </a:r>
            <a:r>
              <a:rPr lang="da-DK" sz="3600" dirty="0">
                <a:latin typeface="Bradley Hand" pitchFamily="2" charset="77"/>
                <a:cs typeface="Arial" panose="020B0604020202020204" pitchFamily="34" charset="0"/>
              </a:rPr>
              <a:t> </a:t>
            </a:r>
            <a:r>
              <a:rPr lang="da-DK" sz="3600" dirty="0" err="1">
                <a:latin typeface="Bradley Hand" pitchFamily="2" charset="77"/>
                <a:cs typeface="Arial" panose="020B0604020202020204" pitchFamily="34" charset="0"/>
              </a:rPr>
              <a:t>get</a:t>
            </a:r>
            <a:r>
              <a:rPr lang="da-DK" sz="3600" dirty="0">
                <a:latin typeface="Bradley Hand" pitchFamily="2" charset="77"/>
                <a:cs typeface="Arial" panose="020B0604020202020204" pitchFamily="34" charset="0"/>
              </a:rPr>
              <a:t> – is </a:t>
            </a:r>
            <a:r>
              <a:rPr lang="da-DK" sz="3600" dirty="0" err="1">
                <a:latin typeface="Bradley Hand" pitchFamily="2" charset="77"/>
                <a:cs typeface="Arial" panose="020B0604020202020204" pitchFamily="34" charset="0"/>
              </a:rPr>
              <a:t>looking</a:t>
            </a:r>
            <a:r>
              <a:rPr lang="da-DK" sz="3600" dirty="0">
                <a:latin typeface="Bradley Hand" pitchFamily="2" charset="77"/>
                <a:cs typeface="Arial" panose="020B0604020202020204" pitchFamily="34" charset="0"/>
              </a:rPr>
              <a:t> for a new job</a:t>
            </a:r>
            <a:r>
              <a:rPr lang="da-DK" sz="36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br>
              <a:rPr lang="da-DK" b="1" i="1" dirty="0">
                <a:latin typeface="Bradley Hand" pitchFamily="2" charset="77"/>
              </a:rPr>
            </a:br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58D61CD7-378B-0045-8683-717F6B4B4AA7}"/>
              </a:ext>
            </a:extLst>
          </p:cNvPr>
          <p:cNvSpPr txBox="1"/>
          <p:nvPr/>
        </p:nvSpPr>
        <p:spPr>
          <a:xfrm>
            <a:off x="1192696" y="1531662"/>
            <a:ext cx="8533105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1" dirty="0">
                <a:latin typeface="Arial" panose="020B0604020202020204" pitchFamily="34" charset="0"/>
                <a:cs typeface="Arial" panose="020B0604020202020204" pitchFamily="34" charset="0"/>
              </a:rPr>
              <a:t>HVORFOR?</a:t>
            </a:r>
          </a:p>
          <a:p>
            <a:endParaRPr lang="da-D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Arial" panose="020B0604020202020204" pitchFamily="34" charset="0"/>
                <a:cs typeface="Arial" panose="020B0604020202020204" pitchFamily="34" charset="0"/>
              </a:rPr>
              <a:t>Mental belastning – </a:t>
            </a:r>
            <a:r>
              <a:rPr lang="da-DK" sz="2400" i="1" dirty="0">
                <a:latin typeface="Arial" panose="020B0604020202020204" pitchFamily="34" charset="0"/>
                <a:cs typeface="Arial" panose="020B0604020202020204" pitchFamily="34" charset="0"/>
              </a:rPr>
              <a:t>”hvornår lander jeg mit næste job?”</a:t>
            </a:r>
            <a:endParaRPr lang="da-D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Arial" panose="020B0604020202020204" pitchFamily="34" charset="0"/>
                <a:cs typeface="Arial" panose="020B0604020202020204" pitchFamily="34" charset="0"/>
              </a:rPr>
              <a:t>Usikkerhed – </a:t>
            </a:r>
            <a:r>
              <a:rPr lang="da-DK" sz="2400" i="1" dirty="0">
                <a:latin typeface="Arial" panose="020B0604020202020204" pitchFamily="34" charset="0"/>
                <a:cs typeface="Arial" panose="020B0604020202020204" pitchFamily="34" charset="0"/>
              </a:rPr>
              <a:t>”skal jeg noget andet – og hvad skal jeg så?”</a:t>
            </a:r>
            <a:endParaRPr lang="da-D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Arial" panose="020B0604020202020204" pitchFamily="34" charset="0"/>
                <a:cs typeface="Arial" panose="020B0604020202020204" pitchFamily="34" charset="0"/>
              </a:rPr>
              <a:t>Tid og energi – </a:t>
            </a:r>
            <a:r>
              <a:rPr lang="da-DK" sz="2400" i="1" dirty="0">
                <a:latin typeface="Arial" panose="020B0604020202020204" pitchFamily="34" charset="0"/>
                <a:cs typeface="Arial" panose="020B0604020202020204" pitchFamily="34" charset="0"/>
              </a:rPr>
              <a:t>”tiden går og jeg er helt drænet for energi”</a:t>
            </a:r>
            <a:endParaRPr lang="da-D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Arial" panose="020B0604020202020204" pitchFamily="34" charset="0"/>
                <a:cs typeface="Arial" panose="020B0604020202020204" pitchFamily="34" charset="0"/>
              </a:rPr>
              <a:t>Det sociale pres – </a:t>
            </a:r>
            <a:r>
              <a:rPr lang="da-DK" sz="2400" i="1" dirty="0">
                <a:latin typeface="Arial" panose="020B0604020202020204" pitchFamily="34" charset="0"/>
                <a:cs typeface="Arial" panose="020B0604020202020204" pitchFamily="34" charset="0"/>
              </a:rPr>
              <a:t>”har du ikke landet et job endnu?”</a:t>
            </a:r>
            <a:endParaRPr lang="da-D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96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948905" y="1988091"/>
            <a:ext cx="10211092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a-DK" sz="5400" dirty="0">
                <a:latin typeface="Arial" panose="020B0604020202020204" pitchFamily="34" charset="0"/>
                <a:cs typeface="Arial" panose="020B0604020202020204" pitchFamily="34" charset="0"/>
              </a:rPr>
              <a:t>……. og JA !!!</a:t>
            </a:r>
          </a:p>
          <a:p>
            <a:pPr algn="ctr"/>
            <a:endParaRPr lang="da-DK" sz="5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a-DK" sz="5400" dirty="0">
                <a:latin typeface="Arial" panose="020B0604020202020204" pitchFamily="34" charset="0"/>
                <a:cs typeface="Arial" panose="020B0604020202020204" pitchFamily="34" charset="0"/>
              </a:rPr>
              <a:t>jeg har selv været der</a:t>
            </a:r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906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B53DF8FC-0DEC-EF4F-9A77-5DD7B0391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919" y="4022985"/>
            <a:ext cx="1350963" cy="1595768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AB8B1BBF-4416-DF45-9EBD-72ACD249F4AB}"/>
              </a:ext>
            </a:extLst>
          </p:cNvPr>
          <p:cNvSpPr txBox="1"/>
          <p:nvPr/>
        </p:nvSpPr>
        <p:spPr>
          <a:xfrm>
            <a:off x="357809" y="3101435"/>
            <a:ext cx="1746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latin typeface="Century Gothic" panose="020B0502020202020204" pitchFamily="34" charset="0"/>
              </a:rPr>
              <a:t>Claus Klarup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F79C516-D395-5E42-A117-7F4BC096B2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618" y="964031"/>
            <a:ext cx="1827566" cy="1372450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4287F7B1-60CF-2141-B54D-93E8F7044E88}"/>
              </a:ext>
            </a:extLst>
          </p:cNvPr>
          <p:cNvSpPr txBox="1"/>
          <p:nvPr/>
        </p:nvSpPr>
        <p:spPr>
          <a:xfrm>
            <a:off x="2507192" y="870625"/>
            <a:ext cx="8842743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u="sng" dirty="0" err="1">
                <a:latin typeface="Century Gothic" panose="020B0502020202020204" pitchFamily="34" charset="0"/>
              </a:rPr>
              <a:t>Hvem</a:t>
            </a:r>
            <a:r>
              <a:rPr lang="en-US" sz="1600" b="1" i="1" u="sng" dirty="0">
                <a:latin typeface="Century Gothic" panose="020B0502020202020204" pitchFamily="34" charset="0"/>
              </a:rPr>
              <a:t> </a:t>
            </a:r>
            <a:r>
              <a:rPr lang="en-US" sz="1600" b="1" i="1" u="sng" dirty="0" err="1">
                <a:latin typeface="Century Gothic" panose="020B0502020202020204" pitchFamily="34" charset="0"/>
              </a:rPr>
              <a:t>er</a:t>
            </a:r>
            <a:r>
              <a:rPr lang="en-US" sz="1600" b="1" i="1" u="sng" dirty="0">
                <a:latin typeface="Century Gothic" panose="020B0502020202020204" pitchFamily="34" charset="0"/>
              </a:rPr>
              <a:t> </a:t>
            </a:r>
            <a:r>
              <a:rPr lang="en-US" sz="1600" b="1" i="1" u="sng" dirty="0" err="1">
                <a:latin typeface="Century Gothic" panose="020B0502020202020204" pitchFamily="34" charset="0"/>
              </a:rPr>
              <a:t>jeg</a:t>
            </a:r>
            <a:r>
              <a:rPr lang="en-US" sz="1600" b="1" i="1" u="sng" dirty="0">
                <a:latin typeface="Century Gothic" panose="020B0502020202020204" pitchFamily="34" charset="0"/>
              </a:rPr>
              <a:t>?</a:t>
            </a:r>
          </a:p>
          <a:p>
            <a:endParaRPr lang="en-US" sz="1600" b="1" i="1" u="sng" dirty="0">
              <a:latin typeface="Century Gothic" panose="020B0502020202020204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b="1" dirty="0" err="1">
                <a:latin typeface="Century Gothic" panose="020B0502020202020204" pitchFamily="34" charset="0"/>
              </a:rPr>
              <a:t>Nysgerrig</a:t>
            </a:r>
            <a:r>
              <a:rPr lang="en-US" dirty="0">
                <a:latin typeface="Century Gothic" panose="020B0502020202020204" pitchFamily="34" charset="0"/>
              </a:rPr>
              <a:t> - </a:t>
            </a:r>
            <a:r>
              <a:rPr lang="en-US" dirty="0" err="1">
                <a:latin typeface="Century Gothic" panose="020B0502020202020204" pitchFamily="34" charset="0"/>
              </a:rPr>
              <a:t>på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mennesker</a:t>
            </a:r>
            <a:r>
              <a:rPr lang="en-US" dirty="0">
                <a:latin typeface="Century Gothic" panose="020B0502020202020204" pitchFamily="34" charset="0"/>
              </a:rPr>
              <a:t>, </a:t>
            </a:r>
            <a:r>
              <a:rPr lang="en-US" dirty="0" err="1">
                <a:latin typeface="Century Gothic" panose="020B0502020202020204" pitchFamily="34" charset="0"/>
              </a:rPr>
              <a:t>ny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viden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og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personlig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udvikling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b="1" dirty="0" err="1">
                <a:latin typeface="Century Gothic" panose="020B0502020202020204" pitchFamily="34" charset="0"/>
              </a:rPr>
              <a:t>Ekstrovert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og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relationsskabende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dirty="0">
                <a:latin typeface="Century Gothic" panose="020B0502020202020204" pitchFamily="34" charset="0"/>
              </a:rPr>
              <a:t>- </a:t>
            </a:r>
            <a:r>
              <a:rPr lang="en-US" dirty="0" err="1">
                <a:latin typeface="Century Gothic" panose="020B0502020202020204" pitchFamily="34" charset="0"/>
              </a:rPr>
              <a:t>får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energi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af</a:t>
            </a:r>
            <a:r>
              <a:rPr lang="en-US" dirty="0">
                <a:latin typeface="Century Gothic" panose="020B0502020202020204" pitchFamily="34" charset="0"/>
              </a:rPr>
              <a:t> at </a:t>
            </a:r>
            <a:r>
              <a:rPr lang="en-US" dirty="0" err="1">
                <a:latin typeface="Century Gothic" panose="020B0502020202020204" pitchFamily="34" charset="0"/>
              </a:rPr>
              <a:t>møde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mennesker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b="1" dirty="0" err="1">
                <a:latin typeface="Century Gothic" panose="020B0502020202020204" pitchFamily="34" charset="0"/>
              </a:rPr>
              <a:t>Intuitiv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og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nytænkende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dirty="0">
                <a:latin typeface="Century Gothic" panose="020B0502020202020204" pitchFamily="34" charset="0"/>
              </a:rPr>
              <a:t>– </a:t>
            </a:r>
            <a:r>
              <a:rPr lang="en-US" dirty="0" err="1">
                <a:latin typeface="Century Gothic" panose="020B0502020202020204" pitchFamily="34" charset="0"/>
              </a:rPr>
              <a:t>ser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muligheder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frem</a:t>
            </a:r>
            <a:r>
              <a:rPr lang="en-US" dirty="0">
                <a:latin typeface="Century Gothic" panose="020B0502020202020204" pitchFamily="34" charset="0"/>
              </a:rPr>
              <a:t> for </a:t>
            </a:r>
            <a:r>
              <a:rPr lang="en-US" dirty="0" err="1">
                <a:latin typeface="Century Gothic" panose="020B0502020202020204" pitchFamily="34" charset="0"/>
              </a:rPr>
              <a:t>begrænsninger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b="1" dirty="0" err="1">
                <a:latin typeface="Century Gothic" panose="020B0502020202020204" pitchFamily="34" charset="0"/>
              </a:rPr>
              <a:t>Løsningsorienteret</a:t>
            </a:r>
            <a:r>
              <a:rPr lang="en-US" b="1" dirty="0">
                <a:latin typeface="Century Gothic" panose="020B0502020202020204" pitchFamily="34" charset="0"/>
              </a:rPr>
              <a:t> – </a:t>
            </a:r>
            <a:r>
              <a:rPr lang="en-US" dirty="0" err="1">
                <a:latin typeface="Century Gothic" panose="020B0502020202020204" pitchFamily="34" charset="0"/>
              </a:rPr>
              <a:t>fra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tanke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og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teori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til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praktisk</a:t>
            </a:r>
            <a:r>
              <a:rPr lang="en-US" dirty="0">
                <a:latin typeface="Century Gothic" panose="020B0502020202020204" pitchFamily="34" charset="0"/>
              </a:rPr>
              <a:t> handling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b="1" dirty="0" err="1">
                <a:latin typeface="Century Gothic" panose="020B0502020202020204" pitchFamily="34" charset="0"/>
              </a:rPr>
              <a:t>Empatisk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og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hjælpsom</a:t>
            </a:r>
            <a:r>
              <a:rPr lang="en-US" b="1" dirty="0">
                <a:latin typeface="Century Gothic" panose="020B0502020202020204" pitchFamily="34" charset="0"/>
              </a:rPr>
              <a:t> – </a:t>
            </a:r>
            <a:r>
              <a:rPr lang="en-US" dirty="0" err="1">
                <a:latin typeface="Century Gothic" panose="020B0502020202020204" pitchFamily="34" charset="0"/>
              </a:rPr>
              <a:t>møder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mennesker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lyttende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og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ønsker</a:t>
            </a:r>
            <a:r>
              <a:rPr lang="en-US" dirty="0">
                <a:latin typeface="Century Gothic" panose="020B0502020202020204" pitchFamily="34" charset="0"/>
              </a:rPr>
              <a:t> at </a:t>
            </a:r>
            <a:r>
              <a:rPr lang="en-US" dirty="0" err="1">
                <a:latin typeface="Century Gothic" panose="020B0502020202020204" pitchFamily="34" charset="0"/>
              </a:rPr>
              <a:t>gøre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en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forskel</a:t>
            </a:r>
            <a:endParaRPr lang="en-US" dirty="0">
              <a:latin typeface="Century Gothic" panose="020B0502020202020204" pitchFamily="34" charset="0"/>
            </a:endParaRPr>
          </a:p>
          <a:p>
            <a:endParaRPr lang="en-US" b="1" dirty="0">
              <a:latin typeface="Century Gothic" panose="020B0502020202020204" pitchFamily="34" charset="0"/>
            </a:endParaRPr>
          </a:p>
          <a:p>
            <a:r>
              <a:rPr lang="en-US" b="1" i="1" u="sng" dirty="0" err="1">
                <a:latin typeface="Century Gothic" panose="020B0502020202020204" pitchFamily="34" charset="0"/>
              </a:rPr>
              <a:t>Portefølje-karriere</a:t>
            </a:r>
            <a:endParaRPr lang="en-US" b="1" i="1" u="sng" dirty="0">
              <a:latin typeface="Century Gothic" panose="020B0502020202020204" pitchFamily="34" charset="0"/>
            </a:endParaRPr>
          </a:p>
          <a:p>
            <a:endParaRPr lang="en-US" dirty="0">
              <a:latin typeface="Century Gothic" panose="020B0502020202020204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latin typeface="Century Gothic" panose="020B0502020202020204" pitchFamily="34" charset="0"/>
              </a:rPr>
              <a:t>Your-Next-Move </a:t>
            </a:r>
            <a:r>
              <a:rPr lang="en-US" dirty="0">
                <a:latin typeface="Century Gothic" panose="020B0502020202020204" pitchFamily="34" charset="0"/>
              </a:rPr>
              <a:t>(</a:t>
            </a:r>
            <a:r>
              <a:rPr lang="en-US" dirty="0" err="1">
                <a:latin typeface="Century Gothic" panose="020B0502020202020204" pitchFamily="34" charset="0"/>
              </a:rPr>
              <a:t>personlig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udvikling</a:t>
            </a:r>
            <a:r>
              <a:rPr lang="en-US" dirty="0">
                <a:latin typeface="Century Gothic" panose="020B0502020202020204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latin typeface="Century Gothic" panose="020B0502020202020204" pitchFamily="34" charset="0"/>
              </a:rPr>
              <a:t>FRI FOR STRESS  </a:t>
            </a:r>
            <a:r>
              <a:rPr lang="en-US" dirty="0">
                <a:latin typeface="Century Gothic" panose="020B0502020202020204" pitchFamily="34" charset="0"/>
              </a:rPr>
              <a:t>(stress-coaching </a:t>
            </a:r>
            <a:r>
              <a:rPr lang="en-US" dirty="0" err="1">
                <a:latin typeface="Century Gothic" panose="020B0502020202020204" pitchFamily="34" charset="0"/>
              </a:rPr>
              <a:t>og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rådgivning</a:t>
            </a:r>
            <a:r>
              <a:rPr lang="en-US" dirty="0">
                <a:latin typeface="Century Gothic" panose="020B0502020202020204" pitchFamily="34" charset="0"/>
              </a:rPr>
              <a:t> om stress)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 err="1">
                <a:latin typeface="Century Gothic" panose="020B0502020202020204" pitchFamily="34" charset="0"/>
              </a:rPr>
              <a:t>Bostedet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Krappen</a:t>
            </a:r>
            <a:r>
              <a:rPr lang="en-US" b="1" dirty="0">
                <a:latin typeface="Century Gothic" panose="020B0502020202020204" pitchFamily="34" charset="0"/>
              </a:rPr>
              <a:t>  (</a:t>
            </a:r>
            <a:r>
              <a:rPr lang="en-US" dirty="0" err="1">
                <a:latin typeface="Century Gothic" panose="020B0502020202020204" pitchFamily="34" charset="0"/>
              </a:rPr>
              <a:t>bestyrelsesformand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og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strategisk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rådgiver</a:t>
            </a:r>
            <a:r>
              <a:rPr lang="en-US" dirty="0">
                <a:latin typeface="Century Gothic" panose="020B0502020202020204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 err="1">
                <a:latin typeface="Century Gothic" panose="020B0502020202020204" pitchFamily="34" charset="0"/>
              </a:rPr>
              <a:t>Tiponi</a:t>
            </a:r>
            <a:r>
              <a:rPr lang="en-US" b="1" dirty="0">
                <a:latin typeface="Century Gothic" panose="020B0502020202020204" pitchFamily="34" charset="0"/>
              </a:rPr>
              <a:t> – </a:t>
            </a:r>
            <a:r>
              <a:rPr lang="en-US" b="1" dirty="0" err="1">
                <a:latin typeface="Century Gothic" panose="020B0502020202020204" pitchFamily="34" charset="0"/>
              </a:rPr>
              <a:t>Bosted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dirty="0">
                <a:latin typeface="Century Gothic" panose="020B0502020202020204" pitchFamily="34" charset="0"/>
              </a:rPr>
              <a:t>(mentor </a:t>
            </a:r>
            <a:r>
              <a:rPr lang="en-US" dirty="0" err="1">
                <a:latin typeface="Century Gothic" panose="020B0502020202020204" pitchFamily="34" charset="0"/>
              </a:rPr>
              <a:t>og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primær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nattevagt</a:t>
            </a:r>
            <a:r>
              <a:rPr lang="en-US" dirty="0">
                <a:latin typeface="Century Gothic" panose="020B0502020202020204" pitchFamily="34" charset="0"/>
              </a:rPr>
              <a:t>)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latin typeface="Century Gothic" panose="020B0502020202020204" pitchFamily="34" charset="0"/>
              </a:rPr>
              <a:t>“VORES HOLD”- Roskilde (</a:t>
            </a:r>
            <a:r>
              <a:rPr lang="en-US" dirty="0" err="1">
                <a:latin typeface="Century Gothic" panose="020B0502020202020204" pitchFamily="34" charset="0"/>
              </a:rPr>
              <a:t>medstifter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af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cykelfællesskab</a:t>
            </a:r>
            <a:r>
              <a:rPr lang="en-US" dirty="0">
                <a:latin typeface="Century Gothic" panose="020B0502020202020204" pitchFamily="34" charset="0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08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672BBB5-ED88-B447-8337-3ACA00211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6062" y="2905462"/>
            <a:ext cx="8248602" cy="881360"/>
          </a:xfrm>
        </p:spPr>
        <p:txBody>
          <a:bodyPr>
            <a:normAutofit fontScale="90000"/>
          </a:bodyPr>
          <a:lstStyle/>
          <a:p>
            <a:r>
              <a:rPr lang="da-DK" sz="4800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da-DK" sz="4400" b="1" dirty="0">
                <a:latin typeface="Arial" panose="020B0604020202020204" pitchFamily="34" charset="0"/>
                <a:cs typeface="Arial" panose="020B0604020202020204" pitchFamily="34" charset="0"/>
              </a:rPr>
              <a:t>Hvordan bruger du din tid?</a:t>
            </a:r>
            <a:br>
              <a:rPr lang="da-DK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4400" b="1" dirty="0">
                <a:latin typeface="Arial" panose="020B0604020202020204" pitchFamily="34" charset="0"/>
                <a:cs typeface="Arial" panose="020B0604020202020204" pitchFamily="34" charset="0"/>
              </a:rPr>
              <a:t>og hvad kan du gøre?</a:t>
            </a:r>
            <a: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da-DK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373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75EC2694-8752-DF47-AC9A-2C241BF559C0}"/>
              </a:ext>
            </a:extLst>
          </p:cNvPr>
          <p:cNvSpPr txBox="1"/>
          <p:nvPr/>
        </p:nvSpPr>
        <p:spPr>
          <a:xfrm>
            <a:off x="671611" y="5186971"/>
            <a:ext cx="4476984" cy="5847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Energidrænende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9F0F1947-1EF9-BB4B-B912-EF9FCC616C45}"/>
              </a:ext>
            </a:extLst>
          </p:cNvPr>
          <p:cNvSpPr txBox="1"/>
          <p:nvPr/>
        </p:nvSpPr>
        <p:spPr>
          <a:xfrm>
            <a:off x="671611" y="2205662"/>
            <a:ext cx="4476984" cy="5847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Overspringshandlinger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87AA1122-2A8C-3F48-8193-E84865C5954C}"/>
              </a:ext>
            </a:extLst>
          </p:cNvPr>
          <p:cNvSpPr txBox="1"/>
          <p:nvPr/>
        </p:nvSpPr>
        <p:spPr>
          <a:xfrm>
            <a:off x="671611" y="3425441"/>
            <a:ext cx="4476984" cy="1077218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Uden indflydelse – accept – et vilkår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1138E4E2-62F1-2947-B879-5A9ECE1BE199}"/>
              </a:ext>
            </a:extLst>
          </p:cNvPr>
          <p:cNvSpPr txBox="1"/>
          <p:nvPr/>
        </p:nvSpPr>
        <p:spPr>
          <a:xfrm>
            <a:off x="5889092" y="3421301"/>
            <a:ext cx="4476984" cy="1077218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Indflydelse – proaktiv - motiverende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C1CE6232-DFBD-FC4E-B1E1-FB7ABE8E0BBD}"/>
              </a:ext>
            </a:extLst>
          </p:cNvPr>
          <p:cNvSpPr txBox="1"/>
          <p:nvPr/>
        </p:nvSpPr>
        <p:spPr>
          <a:xfrm>
            <a:off x="5889092" y="5186970"/>
            <a:ext cx="4476984" cy="5847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Energiskabende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273E55F1-3792-8943-AA3E-DD5707D9EB83}"/>
              </a:ext>
            </a:extLst>
          </p:cNvPr>
          <p:cNvSpPr txBox="1"/>
          <p:nvPr/>
        </p:nvSpPr>
        <p:spPr>
          <a:xfrm>
            <a:off x="5889092" y="977005"/>
            <a:ext cx="4476984" cy="5847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Struktureret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E3650E07-6853-8B47-9F22-B325A14D7EE0}"/>
              </a:ext>
            </a:extLst>
          </p:cNvPr>
          <p:cNvSpPr txBox="1"/>
          <p:nvPr/>
        </p:nvSpPr>
        <p:spPr>
          <a:xfrm>
            <a:off x="5889092" y="2185849"/>
            <a:ext cx="4476984" cy="5847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Målrettet/fokuseret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2183B228-5352-CF43-AD7C-F4493EB8DED9}"/>
              </a:ext>
            </a:extLst>
          </p:cNvPr>
          <p:cNvSpPr txBox="1"/>
          <p:nvPr/>
        </p:nvSpPr>
        <p:spPr>
          <a:xfrm>
            <a:off x="671611" y="982741"/>
            <a:ext cx="4476984" cy="5847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Tilfældigt</a:t>
            </a:r>
          </a:p>
        </p:txBody>
      </p:sp>
    </p:spTree>
    <p:extLst>
      <p:ext uri="{BB962C8B-B14F-4D97-AF65-F5344CB8AC3E}">
        <p14:creationId xmlns:p14="http://schemas.microsoft.com/office/powerpoint/2010/main" val="402679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9F00AB-CC48-CE4F-BE5A-DA38C7C04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76984" cy="2640358"/>
          </a:xfrm>
        </p:spPr>
        <p:txBody>
          <a:bodyPr>
            <a:normAutofit fontScale="92500" lnSpcReduction="10000"/>
          </a:bodyPr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tager det der tilfældigt ligger øverst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starter med det letteste selvom det ikke haster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bliver overrasket over faste opgaver som er tilbagevendende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F5DAE9F5-23C4-B342-956E-AB22675CF5B2}"/>
              </a:ext>
            </a:extLst>
          </p:cNvPr>
          <p:cNvSpPr txBox="1"/>
          <p:nvPr/>
        </p:nvSpPr>
        <p:spPr>
          <a:xfrm>
            <a:off x="6059557" y="692069"/>
            <a:ext cx="4476984" cy="5847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Struktureret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8E1175F2-34A0-5447-A401-6EA591B415E7}"/>
              </a:ext>
            </a:extLst>
          </p:cNvPr>
          <p:cNvSpPr txBox="1"/>
          <p:nvPr/>
        </p:nvSpPr>
        <p:spPr>
          <a:xfrm>
            <a:off x="838200" y="692070"/>
            <a:ext cx="4476984" cy="5847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Tilfældigt</a:t>
            </a:r>
          </a:p>
        </p:txBody>
      </p:sp>
      <p:sp>
        <p:nvSpPr>
          <p:cNvPr id="10" name="Pladsholder til indhold 5">
            <a:extLst>
              <a:ext uri="{FF2B5EF4-FFF2-40B4-BE49-F238E27FC236}">
                <a16:creationId xmlns:a16="http://schemas.microsoft.com/office/drawing/2014/main" id="{1477D30B-1F06-9449-BE42-0D309E74BC04}"/>
              </a:ext>
            </a:extLst>
          </p:cNvPr>
          <p:cNvSpPr txBox="1">
            <a:spLocks/>
          </p:cNvSpPr>
          <p:nvPr/>
        </p:nvSpPr>
        <p:spPr>
          <a:xfrm>
            <a:off x="5875840" y="1825625"/>
            <a:ext cx="4476984" cy="3753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Månedsplaner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Ugeplaner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Dagsplaner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”Kontortid”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planlagte faste opgaver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planlagt fritid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E571C5-3988-2845-82D0-63C91F9BC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58639" cy="4018584"/>
          </a:xfrm>
        </p:spPr>
        <p:txBody>
          <a:bodyPr/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pludselige indskydelser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tjekker sociale medier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tømmer vaskemaskine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manglende overblik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manglende energi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den ene handling fører til den næste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8B9AECAF-69AC-DB47-8933-404BE1A47D1F}"/>
              </a:ext>
            </a:extLst>
          </p:cNvPr>
          <p:cNvSpPr txBox="1"/>
          <p:nvPr/>
        </p:nvSpPr>
        <p:spPr>
          <a:xfrm>
            <a:off x="1019855" y="528890"/>
            <a:ext cx="4476984" cy="5847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Overspringshandlinger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9AB77EC5-A97D-4C4B-8E28-C3440B8C0099}"/>
              </a:ext>
            </a:extLst>
          </p:cNvPr>
          <p:cNvSpPr txBox="1"/>
          <p:nvPr/>
        </p:nvSpPr>
        <p:spPr>
          <a:xfrm>
            <a:off x="6096000" y="528890"/>
            <a:ext cx="4476984" cy="5847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Målrettet/fokuseret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676E76AB-8737-BC40-B5EB-E25061A127AF}"/>
              </a:ext>
            </a:extLst>
          </p:cNvPr>
          <p:cNvSpPr txBox="1">
            <a:spLocks/>
          </p:cNvSpPr>
          <p:nvPr/>
        </p:nvSpPr>
        <p:spPr>
          <a:xfrm>
            <a:off x="6096000" y="1673225"/>
            <a:ext cx="4658639" cy="4018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det du skal nå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det du vil nå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ekspeder mails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to-do-lister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68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835641-E238-CA47-B086-D031540AD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76984" cy="3819801"/>
          </a:xfrm>
        </p:spPr>
        <p:txBody>
          <a:bodyPr/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demotiverende opgaver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manglende accept af vilkår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fokus på de forkerte opgaver på det forkerte tidspunkt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overspringshandlinger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alt for lange to-do-lister</a:t>
            </a:r>
          </a:p>
          <a:p>
            <a:pPr marL="0" indent="0">
              <a:buNone/>
            </a:pP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8B4F8701-EA2D-044E-B10C-26D0571CA7BA}"/>
              </a:ext>
            </a:extLst>
          </p:cNvPr>
          <p:cNvSpPr txBox="1"/>
          <p:nvPr/>
        </p:nvSpPr>
        <p:spPr>
          <a:xfrm>
            <a:off x="6096000" y="603845"/>
            <a:ext cx="4476984" cy="5847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Energiskabende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773A6E01-0D21-6640-80EC-5108458219A5}"/>
              </a:ext>
            </a:extLst>
          </p:cNvPr>
          <p:cNvSpPr txBox="1"/>
          <p:nvPr/>
        </p:nvSpPr>
        <p:spPr>
          <a:xfrm>
            <a:off x="838200" y="604650"/>
            <a:ext cx="4476984" cy="584775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Energidrænende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A8D11BF0-2773-2542-B8F8-8BBDC9FC4457}"/>
              </a:ext>
            </a:extLst>
          </p:cNvPr>
          <p:cNvSpPr txBox="1">
            <a:spLocks/>
          </p:cNvSpPr>
          <p:nvPr/>
        </p:nvSpPr>
        <p:spPr>
          <a:xfrm>
            <a:off x="6096000" y="1825624"/>
            <a:ext cx="4476984" cy="3819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fokus på motivation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accept af vilkår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reelle pauser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fysisk aktivitet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realistiske to-do-lister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34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544E04E-DB52-F34B-803F-17FE325A6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”TO-DO-lister”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07C0C5E-4AA9-4740-B4FD-B7A3D6FF47C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u="sng" dirty="0"/>
              <a:t>Bruttolisten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Dette er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listen med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opgaver som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du skal have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klaret over 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den kommende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tid</a:t>
            </a:r>
          </a:p>
          <a:p>
            <a:pPr marL="514350" indent="-514350">
              <a:buFont typeface="+mj-lt"/>
              <a:buAutoNum type="arabicPeriod"/>
            </a:pPr>
            <a:endParaRPr lang="da-DK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FE66F678-D7F4-E349-BDFA-ACA54BF33E0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u="sng" dirty="0"/>
              <a:t>Den realistiske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Dette er listen med opgaver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som du med sikkerhed ved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du kan nå i dag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7983E254-7DCE-A444-BEF4-67DE1EF9DD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4591" y="2344418"/>
            <a:ext cx="1881808" cy="1881808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B6B7D79-D785-E447-84D1-8614FDBF15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2492" y="4088492"/>
            <a:ext cx="1934817" cy="215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6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544E04E-DB52-F34B-803F-17FE325A6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”TO-DO-lister” – og det mentale spil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07C0C5E-4AA9-4740-B4FD-B7A3D6FF47C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u="sng" dirty="0"/>
              <a:t>Bruttolisten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600" dirty="0"/>
              <a:t>Dette er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600" dirty="0"/>
              <a:t>listen med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600" dirty="0"/>
              <a:t>opgaver som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600" dirty="0"/>
              <a:t>du skal have 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600" dirty="0"/>
              <a:t>klaret over 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600" dirty="0"/>
              <a:t>den kommende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600" dirty="0"/>
              <a:t>tid</a:t>
            </a:r>
          </a:p>
          <a:p>
            <a:pPr marL="0" indent="0">
              <a:buNone/>
            </a:pPr>
            <a:endParaRPr lang="da-DK" sz="1600" dirty="0"/>
          </a:p>
          <a:p>
            <a:pPr marL="0" indent="0">
              <a:buNone/>
            </a:pPr>
            <a:r>
              <a:rPr lang="da-DK" sz="2400" b="1" dirty="0">
                <a:solidFill>
                  <a:srgbClr val="FF0000"/>
                </a:solidFill>
              </a:rPr>
              <a:t>Her fokuserer vi ofte på alt det vi</a:t>
            </a:r>
          </a:p>
          <a:p>
            <a:pPr marL="0" indent="0">
              <a:buNone/>
            </a:pPr>
            <a:r>
              <a:rPr lang="da-DK" sz="2400" b="1" dirty="0">
                <a:solidFill>
                  <a:srgbClr val="FF0000"/>
                </a:solidFill>
              </a:rPr>
              <a:t>IKKE nåede i dag (listen har det med at vokse)</a:t>
            </a:r>
          </a:p>
          <a:p>
            <a:pPr marL="514350" indent="-514350">
              <a:buFont typeface="+mj-lt"/>
              <a:buAutoNum type="arabicPeriod"/>
            </a:pPr>
            <a:endParaRPr lang="da-DK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FE66F678-D7F4-E349-BDFA-ACA54BF33E0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u="sng" dirty="0"/>
              <a:t>Den realistiske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600" dirty="0"/>
              <a:t>Dette er listen med opgaver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600" dirty="0"/>
              <a:t>som du med sikkerhed ved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600" dirty="0"/>
              <a:t>du kan nå i dag</a:t>
            </a:r>
          </a:p>
          <a:p>
            <a:pPr marL="0" indent="0">
              <a:buNone/>
            </a:pPr>
            <a:endParaRPr lang="da-DK" sz="1600" dirty="0"/>
          </a:p>
          <a:p>
            <a:pPr marL="0" indent="0">
              <a:buNone/>
            </a:pPr>
            <a:endParaRPr lang="da-DK" sz="1600" dirty="0"/>
          </a:p>
          <a:p>
            <a:pPr marL="0" indent="0">
              <a:buNone/>
            </a:pPr>
            <a:endParaRPr lang="da-DK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da-DK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da-DK" sz="2400" b="1" dirty="0">
                <a:solidFill>
                  <a:srgbClr val="0070C0"/>
                </a:solidFill>
              </a:rPr>
              <a:t>Her fokuserer du kun på de opgaver, som du har løst</a:t>
            </a:r>
          </a:p>
          <a:p>
            <a:pPr marL="0" indent="0">
              <a:buNone/>
            </a:pPr>
            <a:endParaRPr lang="da-DK" sz="1600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7983E254-7DCE-A444-BEF4-67DE1EF9DD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4591" y="2344418"/>
            <a:ext cx="1881808" cy="1881808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B6B7D79-D785-E447-84D1-8614FDBF15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6705" y="2120328"/>
            <a:ext cx="1934817" cy="215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7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6C7EF62-2D01-B04A-AE9E-21AFFC4BD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9481"/>
            <a:ext cx="4268638" cy="2280549"/>
          </a:xfrm>
        </p:spPr>
        <p:txBody>
          <a:bodyPr/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krav om jobsøgning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møder jobcenter/a-kasse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virksomhedspraktik</a:t>
            </a:r>
          </a:p>
          <a:p>
            <a:pPr marL="0" indent="0">
              <a:buNone/>
            </a:pP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B13901B4-03FD-1C4A-8CBD-1DD3A2C741FF}"/>
              </a:ext>
            </a:extLst>
          </p:cNvPr>
          <p:cNvSpPr txBox="1"/>
          <p:nvPr/>
        </p:nvSpPr>
        <p:spPr>
          <a:xfrm>
            <a:off x="838200" y="556184"/>
            <a:ext cx="4476984" cy="1077218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Uden indflydelse – accept – et vilkår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9874FF3A-C3F9-ED40-A908-F8ADB55757AC}"/>
              </a:ext>
            </a:extLst>
          </p:cNvPr>
          <p:cNvSpPr txBox="1"/>
          <p:nvPr/>
        </p:nvSpPr>
        <p:spPr>
          <a:xfrm>
            <a:off x="6282254" y="552876"/>
            <a:ext cx="4476984" cy="1077218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3200" b="1" dirty="0">
                <a:latin typeface="Bradley Hand" pitchFamily="2" charset="77"/>
              </a:rPr>
              <a:t>Indflydelse – proaktiv - motiverende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2F4BA48F-F444-3649-B024-5F5BF4D2F079}"/>
              </a:ext>
            </a:extLst>
          </p:cNvPr>
          <p:cNvSpPr txBox="1">
            <a:spLocks/>
          </p:cNvSpPr>
          <p:nvPr/>
        </p:nvSpPr>
        <p:spPr>
          <a:xfrm>
            <a:off x="6282254" y="2163762"/>
            <a:ext cx="4476984" cy="3538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relevante uddannelse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diverse </a:t>
            </a:r>
            <a:r>
              <a:rPr lang="da-DK" dirty="0" err="1">
                <a:latin typeface="Arial" panose="020B0604020202020204" pitchFamily="34" charset="0"/>
                <a:cs typeface="Arial" panose="020B0604020202020204" pitchFamily="34" charset="0"/>
              </a:rPr>
              <a:t>webinarer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netværksmøder/grupper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relevante virksomheder eller kurser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61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06178C0-47A2-6F4E-BB28-9FAF0FF2D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”MIG A/S”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FFDAEC-B23B-4948-8916-D7421B1F86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forestil dig, at du er direktør i dit eget liv</a:t>
            </a:r>
          </a:p>
          <a:p>
            <a:r>
              <a:rPr lang="da-DK" dirty="0"/>
              <a:t>du opsætter selv mål</a:t>
            </a:r>
          </a:p>
          <a:p>
            <a:r>
              <a:rPr lang="da-DK" dirty="0"/>
              <a:t>du organiserer det selv</a:t>
            </a:r>
          </a:p>
          <a:p>
            <a:r>
              <a:rPr lang="da-DK" dirty="0"/>
              <a:t>du strukturerer det selv </a:t>
            </a:r>
          </a:p>
          <a:p>
            <a:r>
              <a:rPr lang="da-DK" dirty="0"/>
              <a:t>du fastsætter selv arbejdstid</a:t>
            </a:r>
          </a:p>
          <a:p>
            <a:r>
              <a:rPr lang="da-DK" dirty="0"/>
              <a:t>du fastsætter pauser</a:t>
            </a:r>
          </a:p>
          <a:p>
            <a:r>
              <a:rPr lang="da-DK" dirty="0"/>
              <a:t>du planlægger selv ferier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D8EB396A-BDB6-C046-B0C9-AD191DFCE8F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hvordan skulle dit ”MIG A/S” se ud?</a:t>
            </a:r>
          </a:p>
          <a:p>
            <a:r>
              <a:rPr lang="da-DK" dirty="0"/>
              <a:t>hvad skal der til for at du kan opnå det?</a:t>
            </a:r>
          </a:p>
          <a:p>
            <a:r>
              <a:rPr lang="da-DK" dirty="0"/>
              <a:t>hvordan laver du ændringerne?</a:t>
            </a:r>
          </a:p>
          <a:p>
            <a:r>
              <a:rPr lang="da-DK" dirty="0"/>
              <a:t>hvornår vil du starte?</a:t>
            </a:r>
          </a:p>
        </p:txBody>
      </p:sp>
    </p:spTree>
    <p:extLst>
      <p:ext uri="{BB962C8B-B14F-4D97-AF65-F5344CB8AC3E}">
        <p14:creationId xmlns:p14="http://schemas.microsoft.com/office/powerpoint/2010/main" val="2613782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C9389B0C-B2B1-064A-A070-E033DBC41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807" y="1946276"/>
            <a:ext cx="4882695" cy="3417887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BF23B290-AC2D-4A48-ADCC-01DFB89D9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>
                <a:latin typeface="Arial" panose="020B0604020202020204" pitchFamily="34" charset="0"/>
                <a:cs typeface="Arial" panose="020B0604020202020204" pitchFamily="34" charset="0"/>
              </a:rPr>
              <a:t>        ”Dit livs bil”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7C9E86A-3F8D-C84E-8FCD-6217F443508D}"/>
              </a:ext>
            </a:extLst>
          </p:cNvPr>
          <p:cNvSpPr txBox="1"/>
          <p:nvPr/>
        </p:nvSpPr>
        <p:spPr>
          <a:xfrm>
            <a:off x="6400800" y="1519516"/>
            <a:ext cx="393889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Arial" panose="020B0604020202020204" pitchFamily="34" charset="0"/>
                <a:cs typeface="Arial" panose="020B0604020202020204" pitchFamily="34" charset="0"/>
              </a:rPr>
              <a:t>Starter på et tidspunkt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Arial" panose="020B0604020202020204" pitchFamily="34" charset="0"/>
                <a:cs typeface="Arial" panose="020B0604020202020204" pitchFamily="34" charset="0"/>
              </a:rPr>
              <a:t>Kører med en given fart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Arial" panose="020B0604020202020204" pitchFamily="34" charset="0"/>
                <a:cs typeface="Arial" panose="020B0604020202020204" pitchFamily="34" charset="0"/>
              </a:rPr>
              <a:t>Følger en rute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Arial" panose="020B0604020202020204" pitchFamily="34" charset="0"/>
                <a:cs typeface="Arial" panose="020B0604020202020204" pitchFamily="34" charset="0"/>
              </a:rPr>
              <a:t>Ender ved en destination</a:t>
            </a:r>
          </a:p>
          <a:p>
            <a:endParaRPr lang="da-D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4463859B-79B6-0341-B68F-B538AC8017A7}"/>
              </a:ext>
            </a:extLst>
          </p:cNvPr>
          <p:cNvSpPr txBox="1"/>
          <p:nvPr/>
        </p:nvSpPr>
        <p:spPr>
          <a:xfrm>
            <a:off x="3504468" y="1367523"/>
            <a:ext cx="6559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6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BA111907-A45D-9140-82F5-6FEFF0A7CD87}"/>
              </a:ext>
            </a:extLst>
          </p:cNvPr>
          <p:cNvSpPr txBox="1"/>
          <p:nvPr/>
        </p:nvSpPr>
        <p:spPr>
          <a:xfrm>
            <a:off x="2535825" y="1367523"/>
            <a:ext cx="6444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0CEF8E80-523B-2841-9F77-C70D7DC57707}"/>
              </a:ext>
            </a:extLst>
          </p:cNvPr>
          <p:cNvSpPr txBox="1"/>
          <p:nvPr/>
        </p:nvSpPr>
        <p:spPr>
          <a:xfrm>
            <a:off x="1283430" y="5388918"/>
            <a:ext cx="4321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>
                <a:latin typeface="Arial" panose="020B0604020202020204" pitchFamily="34" charset="0"/>
                <a:cs typeface="Arial" panose="020B0604020202020204" pitchFamily="34" charset="0"/>
              </a:rPr>
              <a:t>Er du passager eller chauffør?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D4983980-1009-EC43-B611-77D81A81DBAD}"/>
              </a:ext>
            </a:extLst>
          </p:cNvPr>
          <p:cNvSpPr txBox="1"/>
          <p:nvPr/>
        </p:nvSpPr>
        <p:spPr>
          <a:xfrm>
            <a:off x="6400800" y="3737867"/>
            <a:ext cx="52261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Hvis du sidder bag rattet,</a:t>
            </a:r>
          </a:p>
          <a:p>
            <a:r>
              <a:rPr lang="da-DK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så har du afgørende indflydelse</a:t>
            </a:r>
          </a:p>
          <a:p>
            <a:r>
              <a:rPr lang="da-DK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rejsen og målet</a:t>
            </a:r>
          </a:p>
        </p:txBody>
      </p:sp>
    </p:spTree>
    <p:extLst>
      <p:ext uri="{BB962C8B-B14F-4D97-AF65-F5344CB8AC3E}">
        <p14:creationId xmlns:p14="http://schemas.microsoft.com/office/powerpoint/2010/main" val="3001913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8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2E814D32-E137-964A-952B-7C690F815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000" y="1690688"/>
            <a:ext cx="2690807" cy="2363049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806DD6F1-62F9-8E41-A5D3-DB67FD7F65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1" y="1690688"/>
            <a:ext cx="2705100" cy="2363049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2418840B-59C8-8543-A92A-02357EB56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>
                <a:latin typeface="Arial" panose="020B0604020202020204" pitchFamily="34" charset="0"/>
                <a:cs typeface="Arial" panose="020B0604020202020204" pitchFamily="34" charset="0"/>
              </a:rPr>
              <a:t>Hvilken vej vælger du?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05B93691-4109-6D4D-8E3A-2C8E4CE31BD7}"/>
              </a:ext>
            </a:extLst>
          </p:cNvPr>
          <p:cNvSpPr txBox="1"/>
          <p:nvPr/>
        </p:nvSpPr>
        <p:spPr>
          <a:xfrm>
            <a:off x="838200" y="4406722"/>
            <a:ext cx="414568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Den lige vej – den du plejer at tage</a:t>
            </a:r>
          </a:p>
          <a:p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90-års fødselsdag </a:t>
            </a:r>
          </a:p>
          <a:p>
            <a:r>
              <a:rPr lang="da-DK" sz="2000" i="1" dirty="0">
                <a:latin typeface="Arial" panose="020B0604020202020204" pitchFamily="34" charset="0"/>
                <a:cs typeface="Arial" panose="020B0604020202020204" pitchFamily="34" charset="0"/>
              </a:rPr>
              <a:t>”Same procedure as last </a:t>
            </a:r>
            <a:r>
              <a:rPr lang="da-DK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da-DK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a-DK" sz="2000" i="1" dirty="0">
                <a:latin typeface="Arial" panose="020B0604020202020204" pitchFamily="34" charset="0"/>
                <a:cs typeface="Arial" panose="020B0604020202020204" pitchFamily="34" charset="0"/>
              </a:rPr>
              <a:t>same procedure as </a:t>
            </a:r>
            <a:r>
              <a:rPr lang="da-DK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lang="da-DK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da-DK" sz="2000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CAAD8FBC-06C7-4F4C-AC62-0AB993EB0B36}"/>
              </a:ext>
            </a:extLst>
          </p:cNvPr>
          <p:cNvSpPr txBox="1"/>
          <p:nvPr/>
        </p:nvSpPr>
        <p:spPr>
          <a:xfrm>
            <a:off x="5410878" y="4406722"/>
            <a:ext cx="416973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Er du nysgerrig – ser efter nye veje</a:t>
            </a:r>
          </a:p>
          <a:p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Pippi Langstrømpe (har IKKE sagt)</a:t>
            </a:r>
          </a:p>
          <a:p>
            <a:r>
              <a:rPr lang="da-DK" sz="2000" i="1" dirty="0">
                <a:latin typeface="Arial" panose="020B0604020202020204" pitchFamily="34" charset="0"/>
                <a:cs typeface="Arial" panose="020B0604020202020204" pitchFamily="34" charset="0"/>
              </a:rPr>
              <a:t>”Det har jeg aldrig prøvet før,</a:t>
            </a:r>
          </a:p>
          <a:p>
            <a:r>
              <a:rPr lang="da-DK" sz="2000" i="1" dirty="0">
                <a:latin typeface="Arial" panose="020B0604020202020204" pitchFamily="34" charset="0"/>
                <a:cs typeface="Arial" panose="020B0604020202020204" pitchFamily="34" charset="0"/>
              </a:rPr>
              <a:t> så det klarer jeg helt sikkert”</a:t>
            </a:r>
          </a:p>
        </p:txBody>
      </p:sp>
    </p:spTree>
    <p:extLst>
      <p:ext uri="{BB962C8B-B14F-4D97-AF65-F5344CB8AC3E}">
        <p14:creationId xmlns:p14="http://schemas.microsoft.com/office/powerpoint/2010/main" val="254261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BEF80A7B-2460-AC4E-9937-218F12A98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C9D20B7-B9CD-4A79-9848-28757BE397D0}" type="slidenum">
              <a:rPr lang="da-DK" smtClean="0"/>
              <a:t>21</a:t>
            </a:fld>
            <a:endParaRPr lang="da-DK"/>
          </a:p>
        </p:txBody>
      </p:sp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AD6D3471-621F-494E-9C9A-F008ECC1FC26}"/>
              </a:ext>
            </a:extLst>
          </p:cNvPr>
          <p:cNvCxnSpPr>
            <a:cxnSpLocks/>
          </p:cNvCxnSpPr>
          <p:nvPr/>
        </p:nvCxnSpPr>
        <p:spPr>
          <a:xfrm>
            <a:off x="784396" y="3652130"/>
            <a:ext cx="1084217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44406FFF-D025-4F4E-9CD1-F23BDFA8C226}"/>
              </a:ext>
            </a:extLst>
          </p:cNvPr>
          <p:cNvCxnSpPr/>
          <p:nvPr/>
        </p:nvCxnSpPr>
        <p:spPr>
          <a:xfrm>
            <a:off x="800161" y="3431412"/>
            <a:ext cx="0" cy="44143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48613C54-93ED-BA4F-BC62-3E23A6E60265}"/>
              </a:ext>
            </a:extLst>
          </p:cNvPr>
          <p:cNvCxnSpPr/>
          <p:nvPr/>
        </p:nvCxnSpPr>
        <p:spPr>
          <a:xfrm>
            <a:off x="2481271" y="3431412"/>
            <a:ext cx="0" cy="44143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3921CBF2-5A7E-9442-9AAC-B87D3B6A45F1}"/>
              </a:ext>
            </a:extLst>
          </p:cNvPr>
          <p:cNvCxnSpPr/>
          <p:nvPr/>
        </p:nvCxnSpPr>
        <p:spPr>
          <a:xfrm>
            <a:off x="3259036" y="3431412"/>
            <a:ext cx="0" cy="44143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pilforbindelse 10">
            <a:extLst>
              <a:ext uri="{FF2B5EF4-FFF2-40B4-BE49-F238E27FC236}">
                <a16:creationId xmlns:a16="http://schemas.microsoft.com/office/drawing/2014/main" id="{AF417C4A-3B4B-D545-BFC7-502992B9DC03}"/>
              </a:ext>
            </a:extLst>
          </p:cNvPr>
          <p:cNvCxnSpPr/>
          <p:nvPr/>
        </p:nvCxnSpPr>
        <p:spPr>
          <a:xfrm>
            <a:off x="10842250" y="3431412"/>
            <a:ext cx="0" cy="44143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pilforbindelse 11">
            <a:extLst>
              <a:ext uri="{FF2B5EF4-FFF2-40B4-BE49-F238E27FC236}">
                <a16:creationId xmlns:a16="http://schemas.microsoft.com/office/drawing/2014/main" id="{8A51A1CD-BBF7-A149-87B7-CF6B71F7CDB5}"/>
              </a:ext>
            </a:extLst>
          </p:cNvPr>
          <p:cNvCxnSpPr/>
          <p:nvPr/>
        </p:nvCxnSpPr>
        <p:spPr>
          <a:xfrm>
            <a:off x="9129063" y="3431412"/>
            <a:ext cx="0" cy="44143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felt 12">
            <a:extLst>
              <a:ext uri="{FF2B5EF4-FFF2-40B4-BE49-F238E27FC236}">
                <a16:creationId xmlns:a16="http://schemas.microsoft.com/office/drawing/2014/main" id="{C29B53C9-A8C9-3A4E-BE36-5F31505082DC}"/>
              </a:ext>
            </a:extLst>
          </p:cNvPr>
          <p:cNvSpPr txBox="1"/>
          <p:nvPr/>
        </p:nvSpPr>
        <p:spPr>
          <a:xfrm>
            <a:off x="2194855" y="3872847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latin typeface="Arial Rounded MT Bold" panose="020F0704030504030204" pitchFamily="34" charset="77"/>
              </a:rPr>
              <a:t>25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215919A9-FD63-C344-946B-4786DB5A0393}"/>
              </a:ext>
            </a:extLst>
          </p:cNvPr>
          <p:cNvSpPr txBox="1"/>
          <p:nvPr/>
        </p:nvSpPr>
        <p:spPr>
          <a:xfrm>
            <a:off x="10612059" y="3872847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latin typeface="Arial Rounded MT Bold" panose="020F0704030504030204" pitchFamily="34" charset="77"/>
              </a:rPr>
              <a:t>70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3E6867FD-6759-D840-A849-ACB26CCC3B97}"/>
              </a:ext>
            </a:extLst>
          </p:cNvPr>
          <p:cNvSpPr txBox="1"/>
          <p:nvPr/>
        </p:nvSpPr>
        <p:spPr>
          <a:xfrm>
            <a:off x="3039451" y="3872847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latin typeface="Arial Rounded MT Bold" panose="020F0704030504030204" pitchFamily="34" charset="77"/>
              </a:rPr>
              <a:t>30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9CA465E2-7165-F74B-98F7-F640AF35F83F}"/>
              </a:ext>
            </a:extLst>
          </p:cNvPr>
          <p:cNvSpPr txBox="1"/>
          <p:nvPr/>
        </p:nvSpPr>
        <p:spPr>
          <a:xfrm>
            <a:off x="8898872" y="3884413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latin typeface="Arial Rounded MT Bold" panose="020F0704030504030204" pitchFamily="34" charset="77"/>
              </a:rPr>
              <a:t>60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930EF30A-302C-494F-9393-2EA9E4636860}"/>
              </a:ext>
            </a:extLst>
          </p:cNvPr>
          <p:cNvSpPr/>
          <p:nvPr/>
        </p:nvSpPr>
        <p:spPr>
          <a:xfrm>
            <a:off x="3448444" y="196986"/>
            <a:ext cx="45175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4000" b="1" dirty="0">
                <a:latin typeface="Arial" panose="020B0604020202020204" pitchFamily="34" charset="0"/>
                <a:cs typeface="Arial" panose="020B0604020202020204" pitchFamily="34" charset="0"/>
              </a:rPr>
              <a:t>Hvor er du i livet?</a:t>
            </a:r>
          </a:p>
        </p:txBody>
      </p:sp>
      <p:sp>
        <p:nvSpPr>
          <p:cNvPr id="18" name="Venstre klammeparentes 17">
            <a:extLst>
              <a:ext uri="{FF2B5EF4-FFF2-40B4-BE49-F238E27FC236}">
                <a16:creationId xmlns:a16="http://schemas.microsoft.com/office/drawing/2014/main" id="{F8BBF73B-6D21-304A-BF63-32377A6B9756}"/>
              </a:ext>
            </a:extLst>
          </p:cNvPr>
          <p:cNvSpPr/>
          <p:nvPr/>
        </p:nvSpPr>
        <p:spPr>
          <a:xfrm rot="5400000">
            <a:off x="1407044" y="2245228"/>
            <a:ext cx="483108" cy="1696875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Venstre klammeparentes 18">
            <a:extLst>
              <a:ext uri="{FF2B5EF4-FFF2-40B4-BE49-F238E27FC236}">
                <a16:creationId xmlns:a16="http://schemas.microsoft.com/office/drawing/2014/main" id="{32C2DD11-7ED5-5A4D-86DA-86412FB44B58}"/>
              </a:ext>
            </a:extLst>
          </p:cNvPr>
          <p:cNvSpPr/>
          <p:nvPr/>
        </p:nvSpPr>
        <p:spPr>
          <a:xfrm rot="5400000">
            <a:off x="5191260" y="983450"/>
            <a:ext cx="402327" cy="4191731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Venstre klammeparentes 19">
            <a:extLst>
              <a:ext uri="{FF2B5EF4-FFF2-40B4-BE49-F238E27FC236}">
                <a16:creationId xmlns:a16="http://schemas.microsoft.com/office/drawing/2014/main" id="{8EBE70C8-4EB4-844F-AF6F-9351E9F3050A}"/>
              </a:ext>
            </a:extLst>
          </p:cNvPr>
          <p:cNvSpPr/>
          <p:nvPr/>
        </p:nvSpPr>
        <p:spPr>
          <a:xfrm rot="5400000">
            <a:off x="2628576" y="2720821"/>
            <a:ext cx="536442" cy="745689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C7E5F654-D720-FD43-A826-56E802834C32}"/>
              </a:ext>
            </a:extLst>
          </p:cNvPr>
          <p:cNvSpPr txBox="1"/>
          <p:nvPr/>
        </p:nvSpPr>
        <p:spPr>
          <a:xfrm>
            <a:off x="1090809" y="2015841"/>
            <a:ext cx="11897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2000" b="1" dirty="0">
                <a:latin typeface="Century Gothic" panose="020B0502020202020204" pitchFamily="34" charset="0"/>
              </a:rPr>
              <a:t>”Fest og</a:t>
            </a:r>
          </a:p>
          <a:p>
            <a:pPr algn="ctr"/>
            <a:r>
              <a:rPr lang="da-DK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f</a:t>
            </a:r>
            <a:r>
              <a:rPr lang="da-DK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a</a:t>
            </a:r>
            <a:r>
              <a:rPr lang="da-DK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r</a:t>
            </a:r>
            <a:r>
              <a:rPr lang="da-DK" sz="20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v</a:t>
            </a:r>
            <a:r>
              <a:rPr lang="da-DK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e</a:t>
            </a:r>
            <a:r>
              <a:rPr lang="da-DK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</a:t>
            </a:r>
            <a:r>
              <a:rPr lang="da-DK" sz="2000" b="1" dirty="0">
                <a:latin typeface="Century Gothic" panose="020B0502020202020204" pitchFamily="34" charset="0"/>
              </a:rPr>
              <a:t>”</a:t>
            </a: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164866B5-C557-5349-BD7F-0626C3D87BBF}"/>
              </a:ext>
            </a:extLst>
          </p:cNvPr>
          <p:cNvSpPr txBox="1"/>
          <p:nvPr/>
        </p:nvSpPr>
        <p:spPr>
          <a:xfrm>
            <a:off x="2272079" y="2321886"/>
            <a:ext cx="1292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2000" b="1" dirty="0">
                <a:latin typeface="Century Gothic" panose="020B0502020202020204" pitchFamily="34" charset="0"/>
              </a:rPr>
              <a:t>Afklaring</a:t>
            </a:r>
          </a:p>
        </p:txBody>
      </p:sp>
      <p:sp>
        <p:nvSpPr>
          <p:cNvPr id="23" name="Venstre klammeparentes 22">
            <a:extLst>
              <a:ext uri="{FF2B5EF4-FFF2-40B4-BE49-F238E27FC236}">
                <a16:creationId xmlns:a16="http://schemas.microsoft.com/office/drawing/2014/main" id="{F8F8BE66-38A6-774E-B5C8-43DCB66B9EE6}"/>
              </a:ext>
            </a:extLst>
          </p:cNvPr>
          <p:cNvSpPr/>
          <p:nvPr/>
        </p:nvSpPr>
        <p:spPr>
          <a:xfrm rot="5400000">
            <a:off x="10971175" y="2695526"/>
            <a:ext cx="555110" cy="812960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4" name="Venstre klammeparentes 23">
            <a:extLst>
              <a:ext uri="{FF2B5EF4-FFF2-40B4-BE49-F238E27FC236}">
                <a16:creationId xmlns:a16="http://schemas.microsoft.com/office/drawing/2014/main" id="{84C20E9E-56A9-494D-94D0-88DA29AD0CA4}"/>
              </a:ext>
            </a:extLst>
          </p:cNvPr>
          <p:cNvSpPr/>
          <p:nvPr/>
        </p:nvSpPr>
        <p:spPr>
          <a:xfrm rot="5400000">
            <a:off x="9735947" y="2262589"/>
            <a:ext cx="483108" cy="1696875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5" name="Tekstfelt 24">
            <a:extLst>
              <a:ext uri="{FF2B5EF4-FFF2-40B4-BE49-F238E27FC236}">
                <a16:creationId xmlns:a16="http://schemas.microsoft.com/office/drawing/2014/main" id="{268F01CC-0D4D-B74E-8D31-067A4236D653}"/>
              </a:ext>
            </a:extLst>
          </p:cNvPr>
          <p:cNvSpPr txBox="1"/>
          <p:nvPr/>
        </p:nvSpPr>
        <p:spPr>
          <a:xfrm>
            <a:off x="4169183" y="2055458"/>
            <a:ext cx="26404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b="1" dirty="0">
                <a:latin typeface="Century Gothic" panose="020B0502020202020204" pitchFamily="34" charset="0"/>
              </a:rPr>
              <a:t>Etablering af familie</a:t>
            </a:r>
          </a:p>
          <a:p>
            <a:r>
              <a:rPr lang="da-DK" sz="2000" b="1" dirty="0">
                <a:latin typeface="Century Gothic" panose="020B0502020202020204" pitchFamily="34" charset="0"/>
              </a:rPr>
              <a:t>og karriere</a:t>
            </a:r>
          </a:p>
        </p:txBody>
      </p:sp>
      <p:sp>
        <p:nvSpPr>
          <p:cNvPr id="26" name="Tekstfelt 25">
            <a:extLst>
              <a:ext uri="{FF2B5EF4-FFF2-40B4-BE49-F238E27FC236}">
                <a16:creationId xmlns:a16="http://schemas.microsoft.com/office/drawing/2014/main" id="{6B37CA96-93B7-2445-BF2A-84EBE047A7B8}"/>
              </a:ext>
            </a:extLst>
          </p:cNvPr>
          <p:cNvSpPr txBox="1"/>
          <p:nvPr/>
        </p:nvSpPr>
        <p:spPr>
          <a:xfrm>
            <a:off x="9570103" y="2072249"/>
            <a:ext cx="9204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b="1" dirty="0">
                <a:latin typeface="Century Gothic" panose="020B0502020202020204" pitchFamily="34" charset="0"/>
              </a:rPr>
              <a:t>Aktiv</a:t>
            </a:r>
          </a:p>
          <a:p>
            <a:r>
              <a:rPr lang="da-DK" sz="2000" b="1" dirty="0">
                <a:latin typeface="Century Gothic" panose="020B0502020202020204" pitchFamily="34" charset="0"/>
              </a:rPr>
              <a:t>senior</a:t>
            </a:r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73886330-728E-B64F-B409-8856E62202BC}"/>
              </a:ext>
            </a:extLst>
          </p:cNvPr>
          <p:cNvSpPr txBox="1"/>
          <p:nvPr/>
        </p:nvSpPr>
        <p:spPr>
          <a:xfrm>
            <a:off x="10690339" y="2233297"/>
            <a:ext cx="1386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b="1" dirty="0">
                <a:latin typeface="Century Gothic" panose="020B0502020202020204" pitchFamily="34" charset="0"/>
              </a:rPr>
              <a:t>Pensionist</a:t>
            </a:r>
          </a:p>
        </p:txBody>
      </p:sp>
      <p:cxnSp>
        <p:nvCxnSpPr>
          <p:cNvPr id="28" name="Lige pilforbindelse 27">
            <a:extLst>
              <a:ext uri="{FF2B5EF4-FFF2-40B4-BE49-F238E27FC236}">
                <a16:creationId xmlns:a16="http://schemas.microsoft.com/office/drawing/2014/main" id="{35C48B85-E9E5-2749-8A97-A450951F51C2}"/>
              </a:ext>
            </a:extLst>
          </p:cNvPr>
          <p:cNvCxnSpPr/>
          <p:nvPr/>
        </p:nvCxnSpPr>
        <p:spPr>
          <a:xfrm>
            <a:off x="7488289" y="3467464"/>
            <a:ext cx="0" cy="44143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ktangel 28">
            <a:extLst>
              <a:ext uri="{FF2B5EF4-FFF2-40B4-BE49-F238E27FC236}">
                <a16:creationId xmlns:a16="http://schemas.microsoft.com/office/drawing/2014/main" id="{AF059BED-4D65-A74D-99CE-A3A5C059E81C}"/>
              </a:ext>
            </a:extLst>
          </p:cNvPr>
          <p:cNvSpPr/>
          <p:nvPr/>
        </p:nvSpPr>
        <p:spPr>
          <a:xfrm>
            <a:off x="7258222" y="3839116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dirty="0">
                <a:latin typeface="Arial Rounded MT Bold" panose="020F0704030504030204" pitchFamily="34" charset="77"/>
              </a:rPr>
              <a:t>50</a:t>
            </a:r>
          </a:p>
        </p:txBody>
      </p:sp>
      <p:sp>
        <p:nvSpPr>
          <p:cNvPr id="30" name="Venstre klammeparentes 29">
            <a:extLst>
              <a:ext uri="{FF2B5EF4-FFF2-40B4-BE49-F238E27FC236}">
                <a16:creationId xmlns:a16="http://schemas.microsoft.com/office/drawing/2014/main" id="{8542C681-6FB9-5049-A47F-810F79F9BF6D}"/>
              </a:ext>
            </a:extLst>
          </p:cNvPr>
          <p:cNvSpPr/>
          <p:nvPr/>
        </p:nvSpPr>
        <p:spPr>
          <a:xfrm rot="5400000">
            <a:off x="8062449" y="2284919"/>
            <a:ext cx="503058" cy="1597547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1" name="Tekstfelt 30">
            <a:extLst>
              <a:ext uri="{FF2B5EF4-FFF2-40B4-BE49-F238E27FC236}">
                <a16:creationId xmlns:a16="http://schemas.microsoft.com/office/drawing/2014/main" id="{AF1F05B2-1746-A848-952A-F3D8E27C43D6}"/>
              </a:ext>
            </a:extLst>
          </p:cNvPr>
          <p:cNvSpPr txBox="1"/>
          <p:nvPr/>
        </p:nvSpPr>
        <p:spPr>
          <a:xfrm>
            <a:off x="7692235" y="2080940"/>
            <a:ext cx="12731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2000" b="1" dirty="0">
                <a:latin typeface="Century Gothic" panose="020B0502020202020204" pitchFamily="34" charset="0"/>
              </a:rPr>
              <a:t>NY</a:t>
            </a:r>
          </a:p>
          <a:p>
            <a:pPr algn="ctr"/>
            <a:r>
              <a:rPr lang="da-DK" sz="2000" b="1" dirty="0">
                <a:latin typeface="Century Gothic" panose="020B0502020202020204" pitchFamily="34" charset="0"/>
              </a:rPr>
              <a:t>afklaring</a:t>
            </a:r>
          </a:p>
        </p:txBody>
      </p:sp>
      <p:pic>
        <p:nvPicPr>
          <p:cNvPr id="32" name="Billede 31">
            <a:extLst>
              <a:ext uri="{FF2B5EF4-FFF2-40B4-BE49-F238E27FC236}">
                <a16:creationId xmlns:a16="http://schemas.microsoft.com/office/drawing/2014/main" id="{F5B5DE7E-E771-5147-B0B2-9CE415A27B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73871" y="4320603"/>
            <a:ext cx="1673318" cy="937058"/>
          </a:xfrm>
          <a:prstGeom prst="rect">
            <a:avLst/>
          </a:prstGeom>
        </p:spPr>
      </p:pic>
      <p:pic>
        <p:nvPicPr>
          <p:cNvPr id="33" name="Billede 32">
            <a:extLst>
              <a:ext uri="{FF2B5EF4-FFF2-40B4-BE49-F238E27FC236}">
                <a16:creationId xmlns:a16="http://schemas.microsoft.com/office/drawing/2014/main" id="{EC12B3DA-5FFE-4444-9C69-87D377CACC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263779" y="1127668"/>
            <a:ext cx="1607325" cy="913969"/>
          </a:xfrm>
          <a:prstGeom prst="rect">
            <a:avLst/>
          </a:prstGeom>
        </p:spPr>
      </p:pic>
      <p:pic>
        <p:nvPicPr>
          <p:cNvPr id="34" name="Billede 33">
            <a:extLst>
              <a:ext uri="{FF2B5EF4-FFF2-40B4-BE49-F238E27FC236}">
                <a16:creationId xmlns:a16="http://schemas.microsoft.com/office/drawing/2014/main" id="{834A80AC-1AB3-3244-9D6F-FC92FCBA9C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5915" y="3748222"/>
            <a:ext cx="2073015" cy="1164771"/>
          </a:xfrm>
          <a:prstGeom prst="rect">
            <a:avLst/>
          </a:prstGeom>
        </p:spPr>
      </p:pic>
      <p:pic>
        <p:nvPicPr>
          <p:cNvPr id="35" name="Billede 34">
            <a:extLst>
              <a:ext uri="{FF2B5EF4-FFF2-40B4-BE49-F238E27FC236}">
                <a16:creationId xmlns:a16="http://schemas.microsoft.com/office/drawing/2014/main" id="{2E2E0D76-C0F4-844C-B8A5-DDA007AD80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4315" y="3789993"/>
            <a:ext cx="1260059" cy="1092748"/>
          </a:xfrm>
          <a:prstGeom prst="rect">
            <a:avLst/>
          </a:prstGeom>
        </p:spPr>
      </p:pic>
      <p:pic>
        <p:nvPicPr>
          <p:cNvPr id="36" name="Billede 35">
            <a:extLst>
              <a:ext uri="{FF2B5EF4-FFF2-40B4-BE49-F238E27FC236}">
                <a16:creationId xmlns:a16="http://schemas.microsoft.com/office/drawing/2014/main" id="{696B868B-A125-D047-95BF-C7B1BBC555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15332" y="914443"/>
            <a:ext cx="1136931" cy="1108508"/>
          </a:xfrm>
          <a:prstGeom prst="rect">
            <a:avLst/>
          </a:prstGeom>
        </p:spPr>
      </p:pic>
      <p:pic>
        <p:nvPicPr>
          <p:cNvPr id="37" name="Billede 36">
            <a:extLst>
              <a:ext uri="{FF2B5EF4-FFF2-40B4-BE49-F238E27FC236}">
                <a16:creationId xmlns:a16="http://schemas.microsoft.com/office/drawing/2014/main" id="{F7B551E7-C039-FC47-94D2-79EF1BD0DF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70618" y="798820"/>
            <a:ext cx="1516337" cy="1274961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23318A2B-B9D2-3647-AD99-F976A13EA605}"/>
              </a:ext>
            </a:extLst>
          </p:cNvPr>
          <p:cNvSpPr txBox="1"/>
          <p:nvPr/>
        </p:nvSpPr>
        <p:spPr>
          <a:xfrm>
            <a:off x="768182" y="3028853"/>
            <a:ext cx="10469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HVAD ER VIGTIGT OG HVAD MOTIVERER DIG?</a:t>
            </a:r>
          </a:p>
        </p:txBody>
      </p:sp>
    </p:spTree>
    <p:extLst>
      <p:ext uri="{BB962C8B-B14F-4D97-AF65-F5344CB8AC3E}">
        <p14:creationId xmlns:p14="http://schemas.microsoft.com/office/powerpoint/2010/main" val="167112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  <p:bldP spid="30" grpId="0" animBg="1"/>
      <p:bldP spid="31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ACDDB30-3095-0944-B854-5DCDF83A2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 err="1">
                <a:latin typeface="Arial" panose="020B0604020202020204" pitchFamily="34" charset="0"/>
                <a:cs typeface="Arial" panose="020B0604020202020204" pitchFamily="34" charset="0"/>
              </a:rPr>
              <a:t>Maslow’s</a:t>
            </a:r>
            <a:r>
              <a:rPr lang="da-DK" sz="4000" dirty="0">
                <a:latin typeface="Arial" panose="020B0604020202020204" pitchFamily="34" charset="0"/>
                <a:cs typeface="Arial" panose="020B0604020202020204" pitchFamily="34" charset="0"/>
              </a:rPr>
              <a:t> behovspyramide - motivation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1B3C42F4-7CB0-EC4E-A8FE-4CBC981DAF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180" y="1552757"/>
            <a:ext cx="6494257" cy="5157606"/>
          </a:xfrm>
          <a:prstGeom prst="rect">
            <a:avLst/>
          </a:prstGeom>
        </p:spPr>
      </p:pic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F799437D-5CA6-7B43-A533-D2DE802F1DCF}"/>
              </a:ext>
            </a:extLst>
          </p:cNvPr>
          <p:cNvCxnSpPr>
            <a:cxnSpLocks/>
          </p:cNvCxnSpPr>
          <p:nvPr/>
        </p:nvCxnSpPr>
        <p:spPr>
          <a:xfrm>
            <a:off x="4086659" y="2455653"/>
            <a:ext cx="1483743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felt 5">
            <a:extLst>
              <a:ext uri="{FF2B5EF4-FFF2-40B4-BE49-F238E27FC236}">
                <a16:creationId xmlns:a16="http://schemas.microsoft.com/office/drawing/2014/main" id="{5C7CB4A6-6BF9-9F43-B5B0-C531A7DEE534}"/>
              </a:ext>
            </a:extLst>
          </p:cNvPr>
          <p:cNvSpPr txBox="1"/>
          <p:nvPr/>
        </p:nvSpPr>
        <p:spPr>
          <a:xfrm>
            <a:off x="3797883" y="1868967"/>
            <a:ext cx="2330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Selvaktualisering</a:t>
            </a:r>
          </a:p>
        </p:txBody>
      </p:sp>
    </p:spTree>
    <p:extLst>
      <p:ext uri="{BB962C8B-B14F-4D97-AF65-F5344CB8AC3E}">
        <p14:creationId xmlns:p14="http://schemas.microsoft.com/office/powerpoint/2010/main" val="370651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CAAB7834-B460-C345-AAA5-6D0C1084F599}"/>
              </a:ext>
            </a:extLst>
          </p:cNvPr>
          <p:cNvSpPr txBox="1"/>
          <p:nvPr/>
        </p:nvSpPr>
        <p:spPr>
          <a:xfrm>
            <a:off x="2375065" y="2137558"/>
            <a:ext cx="77783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b="1" i="1" dirty="0">
                <a:latin typeface="Century Gothic" panose="020B0502020202020204" pitchFamily="34" charset="0"/>
              </a:rPr>
              <a:t>” Vi fokuserer på det vi KAN </a:t>
            </a:r>
          </a:p>
          <a:p>
            <a:r>
              <a:rPr lang="da-DK" sz="3200" b="1" i="1" dirty="0">
                <a:latin typeface="Century Gothic" panose="020B0502020202020204" pitchFamily="34" charset="0"/>
              </a:rPr>
              <a:t>– men drives af behov og motivation </a:t>
            </a:r>
          </a:p>
          <a:p>
            <a:r>
              <a:rPr lang="da-DK" sz="3200" b="1" i="1" dirty="0">
                <a:latin typeface="Century Gothic" panose="020B0502020202020204" pitchFamily="34" charset="0"/>
              </a:rPr>
              <a:t>dvs. det vi VIL eller det vi er ”nødt til” </a:t>
            </a:r>
          </a:p>
        </p:txBody>
      </p:sp>
    </p:spTree>
    <p:extLst>
      <p:ext uri="{BB962C8B-B14F-4D97-AF65-F5344CB8AC3E}">
        <p14:creationId xmlns:p14="http://schemas.microsoft.com/office/powerpoint/2010/main" val="2769167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C59C612-496F-5944-8C05-E3D34ED2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>
                <a:latin typeface="Arial" panose="020B0604020202020204" pitchFamily="34" charset="0"/>
                <a:cs typeface="Arial" panose="020B0604020202020204" pitchFamily="34" charset="0"/>
              </a:rPr>
              <a:t>Er du motiveret?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0B6D4C-51D9-684B-A906-0A100B919A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8130"/>
            <a:ext cx="4660232" cy="2914817"/>
          </a:xfrm>
        </p:spPr>
        <p:txBody>
          <a:bodyPr/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Hvad er motivation?</a:t>
            </a:r>
          </a:p>
          <a:p>
            <a:pPr marL="0" indent="0">
              <a:buNone/>
            </a:pP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Ekstern (belønning/straf)</a:t>
            </a:r>
          </a:p>
          <a:p>
            <a:pPr lvl="1">
              <a:buFont typeface="Wingdings" pitchFamily="2" charset="2"/>
              <a:buChar char="§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Intern (det </a:t>
            </a:r>
            <a: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  <a:t>DU</a:t>
            </a: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 vil)</a:t>
            </a:r>
          </a:p>
          <a:p>
            <a:pPr lvl="1">
              <a:buFont typeface="Wingdings" pitchFamily="2" charset="2"/>
              <a:buChar char="§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Negativ (væk fra)</a:t>
            </a:r>
          </a:p>
          <a:p>
            <a:pPr lvl="1">
              <a:buFont typeface="Wingdings" pitchFamily="2" charset="2"/>
              <a:buChar char="§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Positiv (hen imod)</a:t>
            </a:r>
          </a:p>
          <a:p>
            <a:pPr marL="0" indent="0">
              <a:buNone/>
            </a:pP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80994222-3CC1-9C46-8896-52C051276D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2018130"/>
            <a:ext cx="5342021" cy="3299828"/>
          </a:xfrm>
        </p:spPr>
        <p:txBody>
          <a:bodyPr/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Personlige værdier 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400" dirty="0">
                <a:latin typeface="Arial" panose="020B0604020202020204" pitchFamily="34" charset="0"/>
                <a:cs typeface="Arial" panose="020B0604020202020204" pitchFamily="34" charset="0"/>
              </a:rPr>
              <a:t>Sæt rammen med ”DE 3 N’er”</a:t>
            </a:r>
          </a:p>
          <a:p>
            <a:pPr lvl="1">
              <a:buFont typeface="Wingdings" pitchFamily="2" charset="2"/>
              <a:buChar char="§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NEED to have</a:t>
            </a:r>
          </a:p>
          <a:p>
            <a:pPr lvl="1">
              <a:buFont typeface="Wingdings" pitchFamily="2" charset="2"/>
              <a:buChar char="§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NICE to have</a:t>
            </a:r>
          </a:p>
          <a:p>
            <a:pPr lvl="1">
              <a:buFont typeface="Wingdings" pitchFamily="2" charset="2"/>
              <a:buChar char="§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NO GO</a:t>
            </a:r>
          </a:p>
          <a:p>
            <a:pPr marL="457200" lvl="1" indent="0">
              <a:buNone/>
            </a:pP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frundet rektangulær billedforklaring 6">
            <a:extLst>
              <a:ext uri="{FF2B5EF4-FFF2-40B4-BE49-F238E27FC236}">
                <a16:creationId xmlns:a16="http://schemas.microsoft.com/office/drawing/2014/main" id="{75CD855B-390C-0546-9ABB-6195EAB8A82A}"/>
              </a:ext>
            </a:extLst>
          </p:cNvPr>
          <p:cNvSpPr/>
          <p:nvPr/>
        </p:nvSpPr>
        <p:spPr>
          <a:xfrm>
            <a:off x="6029325" y="2770132"/>
            <a:ext cx="5114925" cy="2162815"/>
          </a:xfrm>
          <a:prstGeom prst="wedgeRoundRectCallout">
            <a:avLst>
              <a:gd name="adj1" fmla="val -80959"/>
              <a:gd name="adj2" fmla="val -10493"/>
              <a:gd name="adj3" fmla="val 16667"/>
            </a:avLst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721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788F4D9B-A1DB-B641-BB62-4BB8B4873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1" y="221328"/>
            <a:ext cx="9283700" cy="615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606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4552CC0-D437-3D49-A9D7-57E12FFEA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>
                <a:latin typeface="Arial" panose="020B0604020202020204" pitchFamily="34" charset="0"/>
                <a:cs typeface="Arial" panose="020B0604020202020204" pitchFamily="34" charset="0"/>
              </a:rPr>
              <a:t>Første skridt på rejsen…..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5BFABA4D-8A8C-D74D-95CD-A876F8155A25}"/>
              </a:ext>
            </a:extLst>
          </p:cNvPr>
          <p:cNvSpPr txBox="1"/>
          <p:nvPr/>
        </p:nvSpPr>
        <p:spPr>
          <a:xfrm>
            <a:off x="1139688" y="1578511"/>
            <a:ext cx="6400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da-D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2400" dirty="0">
                <a:latin typeface="Arial" panose="020B0604020202020204" pitchFamily="34" charset="0"/>
                <a:cs typeface="Arial" panose="020B0604020202020204" pitchFamily="34" charset="0"/>
              </a:rPr>
              <a:t>Start småt: Tænk på små handlinger, du kan tage for at bryde vanen – noget der rykker dig uden at overvælde dig</a:t>
            </a:r>
          </a:p>
          <a:p>
            <a:pPr lvl="0"/>
            <a:endParaRPr lang="da-D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>
                <a:latin typeface="Arial" panose="020B0604020202020204" pitchFamily="34" charset="0"/>
                <a:cs typeface="Arial" panose="020B0604020202020204" pitchFamily="34" charset="0"/>
              </a:rPr>
              <a:t>Udfordringer er nødvendige for forandring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>
                <a:latin typeface="Arial" panose="020B0604020202020204" pitchFamily="34" charset="0"/>
                <a:cs typeface="Arial" panose="020B0604020202020204" pitchFamily="34" charset="0"/>
              </a:rPr>
              <a:t> Når du stiger ud af komfortzonen, lærer du nye ting om dig selv, og det åbner op for nye muligheder </a:t>
            </a:r>
          </a:p>
        </p:txBody>
      </p:sp>
    </p:spTree>
    <p:extLst>
      <p:ext uri="{BB962C8B-B14F-4D97-AF65-F5344CB8AC3E}">
        <p14:creationId xmlns:p14="http://schemas.microsoft.com/office/powerpoint/2010/main" val="227415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63762"/>
            <a:ext cx="2403060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B66A0B01-EE14-3040-9EE2-510A87C11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a-DK" dirty="0"/>
            </a:b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Vigtige pointer</a:t>
            </a:r>
            <a:br>
              <a:rPr lang="da-DK" dirty="0"/>
            </a:br>
            <a:endParaRPr lang="da-DK" dirty="0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05DCA025-1B57-8843-8FBA-A79D8511D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da-DK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a-DK" sz="3200" dirty="0">
                <a:latin typeface="Arial" panose="020B0604020202020204" pitchFamily="34" charset="0"/>
                <a:cs typeface="Arial" panose="020B0604020202020204" pitchFamily="34" charset="0"/>
              </a:rPr>
              <a:t>Planlægning giver frihed, ikke kontrol</a:t>
            </a:r>
          </a:p>
          <a:p>
            <a:pPr lvl="1"/>
            <a:r>
              <a:rPr lang="da-DK" sz="3200" dirty="0">
                <a:latin typeface="Arial" panose="020B0604020202020204" pitchFamily="34" charset="0"/>
                <a:cs typeface="Arial" panose="020B0604020202020204" pitchFamily="34" charset="0"/>
              </a:rPr>
              <a:t>Brug din energi klogere end din tid</a:t>
            </a:r>
          </a:p>
          <a:p>
            <a:pPr lvl="1"/>
            <a:r>
              <a:rPr lang="da-DK" sz="3200" dirty="0">
                <a:latin typeface="Arial" panose="020B0604020202020204" pitchFamily="34" charset="0"/>
                <a:cs typeface="Arial" panose="020B0604020202020204" pitchFamily="34" charset="0"/>
              </a:rPr>
              <a:t>Små rutiner skaber store resultater</a:t>
            </a:r>
          </a:p>
          <a:p>
            <a:pPr marL="0" indent="0">
              <a:buNone/>
            </a:pPr>
            <a:br>
              <a:rPr lang="da-DK" dirty="0"/>
            </a:br>
            <a:r>
              <a:rPr lang="da-DK" i="1" dirty="0"/>
              <a:t>“Du kan ikke tilføje flere timer til døgnet – men du kan forvandle de timer, du allerede har - og det er dét, der giver dig overskud og energi til det, der virkelig betyder noget.”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347574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15D1D4F-FEA6-1C4A-BD26-7C170308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8086" y="3100025"/>
            <a:ext cx="64295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da-DK" sz="3200" dirty="0">
                <a:latin typeface="Arial" panose="020B0604020202020204" pitchFamily="34" charset="0"/>
                <a:cs typeface="Arial" panose="020B0604020202020204" pitchFamily="34" charset="0"/>
              </a:rPr>
              <a:t>Spørgsmål og kommentarer</a:t>
            </a:r>
          </a:p>
        </p:txBody>
      </p:sp>
      <p:pic>
        <p:nvPicPr>
          <p:cNvPr id="1025" name="Billede 2" descr="http://your-next-move.com/wp-content/uploads/2023/02/Your_next_move_logo.png">
            <a:extLst>
              <a:ext uri="{FF2B5EF4-FFF2-40B4-BE49-F238E27FC236}">
                <a16:creationId xmlns:a16="http://schemas.microsoft.com/office/drawing/2014/main" id="{B6DF6FA5-6AEA-7848-A663-E6CA0677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5364163"/>
            <a:ext cx="1821329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41F4087D-5D3F-014B-AC5D-91D8B9C7C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06" y="1603513"/>
            <a:ext cx="2545246" cy="339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25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13643</TotalTime>
  <Words>965</Words>
  <Application>Microsoft Macintosh PowerPoint</Application>
  <PresentationFormat>Widescreen</PresentationFormat>
  <Paragraphs>235</Paragraphs>
  <Slides>28</Slides>
  <Notes>10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28</vt:i4>
      </vt:variant>
    </vt:vector>
  </HeadingPairs>
  <TitlesOfParts>
    <vt:vector size="36" baseType="lpstr">
      <vt:lpstr>Arial</vt:lpstr>
      <vt:lpstr>Arial Rounded MT Bold</vt:lpstr>
      <vt:lpstr>Bradley Hand</vt:lpstr>
      <vt:lpstr>Calibri</vt:lpstr>
      <vt:lpstr>Calibri Light</vt:lpstr>
      <vt:lpstr>Century Gothic</vt:lpstr>
      <vt:lpstr>Wingdings</vt:lpstr>
      <vt:lpstr>Office-tema</vt:lpstr>
      <vt:lpstr>Powerjobsøgerne Rødovre</vt:lpstr>
      <vt:lpstr>”Planlæg din dag –  og få overskud og energi”</vt:lpstr>
      <vt:lpstr>”Føler du at du styrer din dag – eller er det dagen der styrer dig?”</vt:lpstr>
      <vt:lpstr>”Hvordan bruger du din tid?”</vt:lpstr>
      <vt:lpstr>PowerPoint-præsentation</vt:lpstr>
      <vt:lpstr>PowerPoint-præsentation</vt:lpstr>
      <vt:lpstr> ”The hardest job you will ever get – is looking for a new job” </vt:lpstr>
      <vt:lpstr>PowerPoint-præsentation</vt:lpstr>
      <vt:lpstr>PowerPoint-præsentation</vt:lpstr>
      <vt:lpstr>”Hvordan bruger du din tid? og hvad kan du gøre?”</vt:lpstr>
      <vt:lpstr>PowerPoint-præsentation</vt:lpstr>
      <vt:lpstr>PowerPoint-præsentation</vt:lpstr>
      <vt:lpstr>PowerPoint-præsentation</vt:lpstr>
      <vt:lpstr>PowerPoint-præsentation</vt:lpstr>
      <vt:lpstr>”TO-DO-lister”</vt:lpstr>
      <vt:lpstr>”TO-DO-lister” – og det mentale spil</vt:lpstr>
      <vt:lpstr>PowerPoint-præsentation</vt:lpstr>
      <vt:lpstr>”MIG A/S”</vt:lpstr>
      <vt:lpstr>        ”Dit livs bil”</vt:lpstr>
      <vt:lpstr>Hvilken vej vælger du?</vt:lpstr>
      <vt:lpstr>PowerPoint-præsentation</vt:lpstr>
      <vt:lpstr>Maslow’s behovspyramide - motivation</vt:lpstr>
      <vt:lpstr>PowerPoint-præsentation</vt:lpstr>
      <vt:lpstr>Er du motiveret?</vt:lpstr>
      <vt:lpstr>PowerPoint-præsentation</vt:lpstr>
      <vt:lpstr>Første skridt på rejsen…..</vt:lpstr>
      <vt:lpstr> Vigtige pointer </vt:lpstr>
      <vt:lpstr>PowerPoint-præsentation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Microsoft Office User</dc:creator>
  <cp:lastModifiedBy>Claus Klarup</cp:lastModifiedBy>
  <cp:revision>141</cp:revision>
  <cp:lastPrinted>2025-09-24T13:54:08Z</cp:lastPrinted>
  <dcterms:created xsi:type="dcterms:W3CDTF">2025-01-27T13:25:11Z</dcterms:created>
  <dcterms:modified xsi:type="dcterms:W3CDTF">2026-09-22T14:15:04Z</dcterms:modified>
</cp:coreProperties>
</file>